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6"/>
  </p:notesMasterIdLst>
  <p:sldIdLst>
    <p:sldId id="256" r:id="rId2"/>
    <p:sldId id="260" r:id="rId3"/>
    <p:sldId id="257" r:id="rId4"/>
    <p:sldId id="258" r:id="rId5"/>
    <p:sldId id="259"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41" y="55"/>
      </p:cViewPr>
      <p:guideLst>
        <p:guide orient="horz" pos="2160"/>
        <p:guide pos="3840"/>
      </p:guideLst>
    </p:cSldViewPr>
  </p:slideViewPr>
  <p:notesTextViewPr>
    <p:cViewPr>
      <p:scale>
        <a:sx n="100" d="100"/>
        <a:sy n="100" d="100"/>
      </p:scale>
      <p:origin x="0" y="0"/>
    </p:cViewPr>
  </p:notesTextViewPr>
  <p:sorterViewPr>
    <p:cViewPr varScale="1">
      <p:scale>
        <a:sx n="100" d="100"/>
        <a:sy n="100" d="100"/>
      </p:scale>
      <p:origin x="0" y="-272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38EBBE4-721B-4AE6-9483-E394C1E7FA2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65CF551F-52A2-425F-8BAD-DF919746501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E13C5193-9825-4404-8C47-5F23DA0411C3}" type="datetimeFigureOut">
              <a:rPr lang="en-US"/>
              <a:pPr>
                <a:defRPr/>
              </a:pPr>
              <a:t>9/15/2022</a:t>
            </a:fld>
            <a:endParaRPr lang="en-US" dirty="0"/>
          </a:p>
        </p:txBody>
      </p:sp>
      <p:sp>
        <p:nvSpPr>
          <p:cNvPr id="4" name="Slide Image Placeholder 3">
            <a:extLst>
              <a:ext uri="{FF2B5EF4-FFF2-40B4-BE49-F238E27FC236}">
                <a16:creationId xmlns:a16="http://schemas.microsoft.com/office/drawing/2014/main" id="{420549B8-5670-4AF0-9E93-C06C26453640}"/>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3A559B5F-E686-43ED-8E22-CE885BE8B3C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DF59AAF-D57A-41BD-BD6E-092BC347E48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987E6A93-85E7-4762-8BBD-CA63EDF0E060}"/>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8D5C8DB-37F8-41FF-8859-553273060BF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45CA6828-F88E-44B6-857C-1B0E4442B61D}"/>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851A928B-4DC9-4FAF-881C-46B266C1C4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4" name="Slide Number Placeholder 3">
            <a:extLst>
              <a:ext uri="{FF2B5EF4-FFF2-40B4-BE49-F238E27FC236}">
                <a16:creationId xmlns:a16="http://schemas.microsoft.com/office/drawing/2014/main" id="{B7ED1AA1-5168-48AD-9EE1-4C1BD07C8E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3E13E5-CC5E-4336-AADF-5FA2D377FB0A}" type="slidenum">
              <a:rPr lang="en-US" altLang="en-US" smtClean="0">
                <a:latin typeface="Arial" panose="020B0604020202020204" pitchFamily="34" charset="0"/>
              </a:rPr>
              <a:pPr>
                <a:spcBef>
                  <a:spcPct val="0"/>
                </a:spcBef>
              </a:pPr>
              <a:t>1</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a:extLst>
              <a:ext uri="{FF2B5EF4-FFF2-40B4-BE49-F238E27FC236}">
                <a16:creationId xmlns:a16="http://schemas.microsoft.com/office/drawing/2014/main" id="{DCDA9EC3-32F8-4495-BA55-71484A2FC8A4}"/>
              </a:ext>
            </a:extLst>
          </p:cNvPr>
          <p:cNvSpPr>
            <a:spLocks noChangeArrowheads="1"/>
          </p:cNvSpPr>
          <p:nvPr/>
        </p:nvSpPr>
        <p:spPr bwMode="auto">
          <a:xfrm>
            <a:off x="812800" y="1219200"/>
            <a:ext cx="105664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a:extLst>
              <a:ext uri="{FF2B5EF4-FFF2-40B4-BE49-F238E27FC236}">
                <a16:creationId xmlns:a16="http://schemas.microsoft.com/office/drawing/2014/main" id="{8A592399-7DCC-40E6-A1ED-B1FB13C240C3}"/>
              </a:ext>
            </a:extLst>
          </p:cNvPr>
          <p:cNvSpPr>
            <a:spLocks noChangeShapeType="1"/>
          </p:cNvSpPr>
          <p:nvPr/>
        </p:nvSpPr>
        <p:spPr bwMode="auto">
          <a:xfrm>
            <a:off x="2641601" y="3962400"/>
            <a:ext cx="8682567"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86" name="Rectangle 2"/>
          <p:cNvSpPr>
            <a:spLocks noGrp="1" noChangeArrowheads="1"/>
          </p:cNvSpPr>
          <p:nvPr>
            <p:ph type="ctrTitle"/>
          </p:nvPr>
        </p:nvSpPr>
        <p:spPr>
          <a:xfrm>
            <a:off x="1219201" y="1524000"/>
            <a:ext cx="10164233" cy="1752600"/>
          </a:xfrm>
        </p:spPr>
        <p:txBody>
          <a:bodyPr/>
          <a:lstStyle>
            <a:lvl1pPr>
              <a:defRPr sz="5000"/>
            </a:lvl1pPr>
          </a:lstStyle>
          <a:p>
            <a:r>
              <a:rPr lang="en-US" altLang="en-US"/>
              <a:t>Click to edit Master title style</a:t>
            </a:r>
          </a:p>
        </p:txBody>
      </p:sp>
      <p:sp>
        <p:nvSpPr>
          <p:cNvPr id="41987" name="Rectangle 3"/>
          <p:cNvSpPr>
            <a:spLocks noGrp="1" noChangeArrowheads="1"/>
          </p:cNvSpPr>
          <p:nvPr>
            <p:ph type="subTitle" idx="1"/>
          </p:nvPr>
        </p:nvSpPr>
        <p:spPr>
          <a:xfrm>
            <a:off x="2641600" y="3962400"/>
            <a:ext cx="87376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a:extLst>
              <a:ext uri="{FF2B5EF4-FFF2-40B4-BE49-F238E27FC236}">
                <a16:creationId xmlns:a16="http://schemas.microsoft.com/office/drawing/2014/main" id="{A310BAD6-0CAA-40A1-AE44-A985E8FBAC80}"/>
              </a:ext>
            </a:extLst>
          </p:cNvPr>
          <p:cNvSpPr>
            <a:spLocks noGrp="1" noChangeArrowheads="1"/>
          </p:cNvSpPr>
          <p:nvPr>
            <p:ph type="dt" sz="half" idx="10"/>
          </p:nvPr>
        </p:nvSpPr>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F401AD94-52B3-4553-AECD-4C09F4EBE299}"/>
              </a:ext>
            </a:extLst>
          </p:cNvPr>
          <p:cNvSpPr>
            <a:spLocks noGrp="1" noChangeArrowheads="1"/>
          </p:cNvSpPr>
          <p:nvPr>
            <p:ph type="ftr" sz="quarter" idx="11"/>
          </p:nvPr>
        </p:nvSpPr>
        <p:spPr>
          <a:xfrm>
            <a:off x="4165600" y="6243638"/>
            <a:ext cx="3860800" cy="457200"/>
          </a:xfrm>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28372DDD-660B-4813-B0AA-B3790727BF10}"/>
              </a:ext>
            </a:extLst>
          </p:cNvPr>
          <p:cNvSpPr>
            <a:spLocks noGrp="1" noChangeArrowheads="1"/>
          </p:cNvSpPr>
          <p:nvPr>
            <p:ph type="sldNum" sz="quarter" idx="12"/>
          </p:nvPr>
        </p:nvSpPr>
        <p:spPr/>
        <p:txBody>
          <a:bodyPr/>
          <a:lstStyle>
            <a:lvl1pPr>
              <a:defRPr/>
            </a:lvl1pPr>
          </a:lstStyle>
          <a:p>
            <a:pPr>
              <a:defRPr/>
            </a:pPr>
            <a:fld id="{3A662798-7B56-4762-A172-94E46CD95939}" type="slidenum">
              <a:rPr lang="en-US" altLang="en-US"/>
              <a:pPr>
                <a:defRPr/>
              </a:pPr>
              <a:t>‹#›</a:t>
            </a:fld>
            <a:endParaRPr lang="en-US" altLang="en-US"/>
          </a:p>
        </p:txBody>
      </p:sp>
    </p:spTree>
    <p:extLst>
      <p:ext uri="{BB962C8B-B14F-4D97-AF65-F5344CB8AC3E}">
        <p14:creationId xmlns:p14="http://schemas.microsoft.com/office/powerpoint/2010/main" val="3945905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BF29F9A-EB0D-4C83-BA63-46790CD9060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8A78CB4-71C5-4304-A75B-EB951C38884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635233-15A4-4ED2-8410-A7D4006D75FF}"/>
              </a:ext>
            </a:extLst>
          </p:cNvPr>
          <p:cNvSpPr>
            <a:spLocks noGrp="1" noChangeArrowheads="1"/>
          </p:cNvSpPr>
          <p:nvPr>
            <p:ph type="sldNum" sz="quarter" idx="12"/>
          </p:nvPr>
        </p:nvSpPr>
        <p:spPr>
          <a:ln/>
        </p:spPr>
        <p:txBody>
          <a:bodyPr/>
          <a:lstStyle>
            <a:lvl1pPr>
              <a:defRPr/>
            </a:lvl1pPr>
          </a:lstStyle>
          <a:p>
            <a:pPr>
              <a:defRPr/>
            </a:pPr>
            <a:fld id="{7ECC4F0E-8928-42A0-A242-B00C576060BB}" type="slidenum">
              <a:rPr lang="en-US" altLang="en-US"/>
              <a:pPr>
                <a:defRPr/>
              </a:pPr>
              <a:t>‹#›</a:t>
            </a:fld>
            <a:endParaRPr lang="en-US" altLang="en-US"/>
          </a:p>
        </p:txBody>
      </p:sp>
    </p:spTree>
    <p:extLst>
      <p:ext uri="{BB962C8B-B14F-4D97-AF65-F5344CB8AC3E}">
        <p14:creationId xmlns:p14="http://schemas.microsoft.com/office/powerpoint/2010/main" val="3841317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20EA127-7BEB-49D4-AB27-2EE4FA77304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BD1386F-FD0C-49BB-B832-D666FF832E0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93B0D43-C488-45E4-9EF5-F3C4BFE363DE}"/>
              </a:ext>
            </a:extLst>
          </p:cNvPr>
          <p:cNvSpPr>
            <a:spLocks noGrp="1" noChangeArrowheads="1"/>
          </p:cNvSpPr>
          <p:nvPr>
            <p:ph type="sldNum" sz="quarter" idx="12"/>
          </p:nvPr>
        </p:nvSpPr>
        <p:spPr>
          <a:ln/>
        </p:spPr>
        <p:txBody>
          <a:bodyPr/>
          <a:lstStyle>
            <a:lvl1pPr>
              <a:defRPr/>
            </a:lvl1pPr>
          </a:lstStyle>
          <a:p>
            <a:pPr>
              <a:defRPr/>
            </a:pPr>
            <a:fld id="{D8F21C35-9438-469A-9D4D-154DE3887F62}" type="slidenum">
              <a:rPr lang="en-US" altLang="en-US"/>
              <a:pPr>
                <a:defRPr/>
              </a:pPr>
              <a:t>‹#›</a:t>
            </a:fld>
            <a:endParaRPr lang="en-US" altLang="en-US"/>
          </a:p>
        </p:txBody>
      </p:sp>
    </p:spTree>
    <p:extLst>
      <p:ext uri="{BB962C8B-B14F-4D97-AF65-F5344CB8AC3E}">
        <p14:creationId xmlns:p14="http://schemas.microsoft.com/office/powerpoint/2010/main" val="105563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67A144B-E46C-4E2D-B8DC-4D1DD500A91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01D0F773-F9C1-4EE0-9383-FAD1DBAFA53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B9BBF9D-0604-4E8C-9A8F-E573E4FD209D}"/>
              </a:ext>
            </a:extLst>
          </p:cNvPr>
          <p:cNvSpPr>
            <a:spLocks noGrp="1" noChangeArrowheads="1"/>
          </p:cNvSpPr>
          <p:nvPr>
            <p:ph type="sldNum" sz="quarter" idx="12"/>
          </p:nvPr>
        </p:nvSpPr>
        <p:spPr>
          <a:ln/>
        </p:spPr>
        <p:txBody>
          <a:bodyPr/>
          <a:lstStyle>
            <a:lvl1pPr>
              <a:defRPr/>
            </a:lvl1pPr>
          </a:lstStyle>
          <a:p>
            <a:pPr>
              <a:defRPr/>
            </a:pPr>
            <a:fld id="{D51AFE61-8780-460E-8E64-48B712E88F9C}" type="slidenum">
              <a:rPr lang="en-US" altLang="en-US"/>
              <a:pPr>
                <a:defRPr/>
              </a:pPr>
              <a:t>‹#›</a:t>
            </a:fld>
            <a:endParaRPr lang="en-US" altLang="en-US"/>
          </a:p>
        </p:txBody>
      </p:sp>
    </p:spTree>
    <p:extLst>
      <p:ext uri="{BB962C8B-B14F-4D97-AF65-F5344CB8AC3E}">
        <p14:creationId xmlns:p14="http://schemas.microsoft.com/office/powerpoint/2010/main" val="417867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EBEB57C6-B190-4A4C-88D0-8403887112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BA909B7-3E59-40E7-9BD4-00848894133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0DA49B60-8DC9-421B-B9B0-B31A5EAD953E}"/>
              </a:ext>
            </a:extLst>
          </p:cNvPr>
          <p:cNvSpPr>
            <a:spLocks noGrp="1" noChangeArrowheads="1"/>
          </p:cNvSpPr>
          <p:nvPr>
            <p:ph type="sldNum" sz="quarter" idx="12"/>
          </p:nvPr>
        </p:nvSpPr>
        <p:spPr>
          <a:ln/>
        </p:spPr>
        <p:txBody>
          <a:bodyPr/>
          <a:lstStyle>
            <a:lvl1pPr>
              <a:defRPr/>
            </a:lvl1pPr>
          </a:lstStyle>
          <a:p>
            <a:pPr>
              <a:defRPr/>
            </a:pPr>
            <a:fld id="{C1E41A25-8047-4BAF-BE80-0D5C7F9B4DBA}" type="slidenum">
              <a:rPr lang="en-US" altLang="en-US"/>
              <a:pPr>
                <a:defRPr/>
              </a:pPr>
              <a:t>‹#›</a:t>
            </a:fld>
            <a:endParaRPr lang="en-US" altLang="en-US"/>
          </a:p>
        </p:txBody>
      </p:sp>
    </p:spTree>
    <p:extLst>
      <p:ext uri="{BB962C8B-B14F-4D97-AF65-F5344CB8AC3E}">
        <p14:creationId xmlns:p14="http://schemas.microsoft.com/office/powerpoint/2010/main" val="3204989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6EEF4B7-67FF-4358-8ED5-279C6835BD4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596D5C3A-D20C-4F1E-8C22-E016F29CEF5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F89FB1B3-6AD8-4A0A-B349-8F039384CBAC}"/>
              </a:ext>
            </a:extLst>
          </p:cNvPr>
          <p:cNvSpPr>
            <a:spLocks noGrp="1" noChangeArrowheads="1"/>
          </p:cNvSpPr>
          <p:nvPr>
            <p:ph type="sldNum" sz="quarter" idx="12"/>
          </p:nvPr>
        </p:nvSpPr>
        <p:spPr>
          <a:ln/>
        </p:spPr>
        <p:txBody>
          <a:bodyPr/>
          <a:lstStyle>
            <a:lvl1pPr>
              <a:defRPr/>
            </a:lvl1pPr>
          </a:lstStyle>
          <a:p>
            <a:pPr>
              <a:defRPr/>
            </a:pPr>
            <a:fld id="{72249FDB-D74F-4866-853C-48D48567B93A}" type="slidenum">
              <a:rPr lang="en-US" altLang="en-US"/>
              <a:pPr>
                <a:defRPr/>
              </a:pPr>
              <a:t>‹#›</a:t>
            </a:fld>
            <a:endParaRPr lang="en-US" altLang="en-US"/>
          </a:p>
        </p:txBody>
      </p:sp>
    </p:spTree>
    <p:extLst>
      <p:ext uri="{BB962C8B-B14F-4D97-AF65-F5344CB8AC3E}">
        <p14:creationId xmlns:p14="http://schemas.microsoft.com/office/powerpoint/2010/main" val="1280185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D11FF680-4A8F-48EF-9212-27EDB8FE6F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CB7BC7EB-927F-411E-B466-B0FA3D4433B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2B9199F3-8361-40AD-84B3-5F6B370E7823}"/>
              </a:ext>
            </a:extLst>
          </p:cNvPr>
          <p:cNvSpPr>
            <a:spLocks noGrp="1" noChangeArrowheads="1"/>
          </p:cNvSpPr>
          <p:nvPr>
            <p:ph type="sldNum" sz="quarter" idx="12"/>
          </p:nvPr>
        </p:nvSpPr>
        <p:spPr>
          <a:ln/>
        </p:spPr>
        <p:txBody>
          <a:bodyPr/>
          <a:lstStyle>
            <a:lvl1pPr>
              <a:defRPr/>
            </a:lvl1pPr>
          </a:lstStyle>
          <a:p>
            <a:pPr>
              <a:defRPr/>
            </a:pPr>
            <a:fld id="{36911692-9AF5-40E0-B5F9-36D67095012A}" type="slidenum">
              <a:rPr lang="en-US" altLang="en-US"/>
              <a:pPr>
                <a:defRPr/>
              </a:pPr>
              <a:t>‹#›</a:t>
            </a:fld>
            <a:endParaRPr lang="en-US" altLang="en-US"/>
          </a:p>
        </p:txBody>
      </p:sp>
    </p:spTree>
    <p:extLst>
      <p:ext uri="{BB962C8B-B14F-4D97-AF65-F5344CB8AC3E}">
        <p14:creationId xmlns:p14="http://schemas.microsoft.com/office/powerpoint/2010/main" val="272177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7C138CFF-0F0C-43E6-A783-9E911A31148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F88FE0C8-FD8E-4E88-9EED-FC6913C099D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161616B0-7FF5-4514-952A-BD94A48974BF}"/>
              </a:ext>
            </a:extLst>
          </p:cNvPr>
          <p:cNvSpPr>
            <a:spLocks noGrp="1" noChangeArrowheads="1"/>
          </p:cNvSpPr>
          <p:nvPr>
            <p:ph type="sldNum" sz="quarter" idx="12"/>
          </p:nvPr>
        </p:nvSpPr>
        <p:spPr>
          <a:ln/>
        </p:spPr>
        <p:txBody>
          <a:bodyPr/>
          <a:lstStyle>
            <a:lvl1pPr>
              <a:defRPr/>
            </a:lvl1pPr>
          </a:lstStyle>
          <a:p>
            <a:pPr>
              <a:defRPr/>
            </a:pPr>
            <a:fld id="{3F4ACB20-DE14-4968-ADB5-899C2B65918A}" type="slidenum">
              <a:rPr lang="en-US" altLang="en-US"/>
              <a:pPr>
                <a:defRPr/>
              </a:pPr>
              <a:t>‹#›</a:t>
            </a:fld>
            <a:endParaRPr lang="en-US" altLang="en-US"/>
          </a:p>
        </p:txBody>
      </p:sp>
    </p:spTree>
    <p:extLst>
      <p:ext uri="{BB962C8B-B14F-4D97-AF65-F5344CB8AC3E}">
        <p14:creationId xmlns:p14="http://schemas.microsoft.com/office/powerpoint/2010/main" val="1048289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D4522A2-2B6E-44F1-A498-A724ACB46DC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B2D1F2E4-1983-4BFE-9E60-BD807C5ECBD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6FD07D15-7B4A-4C7E-A4B2-977D0DB2FE34}"/>
              </a:ext>
            </a:extLst>
          </p:cNvPr>
          <p:cNvSpPr>
            <a:spLocks noGrp="1" noChangeArrowheads="1"/>
          </p:cNvSpPr>
          <p:nvPr>
            <p:ph type="sldNum" sz="quarter" idx="12"/>
          </p:nvPr>
        </p:nvSpPr>
        <p:spPr>
          <a:ln/>
        </p:spPr>
        <p:txBody>
          <a:bodyPr/>
          <a:lstStyle>
            <a:lvl1pPr>
              <a:defRPr/>
            </a:lvl1pPr>
          </a:lstStyle>
          <a:p>
            <a:pPr>
              <a:defRPr/>
            </a:pPr>
            <a:fld id="{215A53FD-BE34-4C14-91B3-D98496C391B9}" type="slidenum">
              <a:rPr lang="en-US" altLang="en-US"/>
              <a:pPr>
                <a:defRPr/>
              </a:pPr>
              <a:t>‹#›</a:t>
            </a:fld>
            <a:endParaRPr lang="en-US" altLang="en-US"/>
          </a:p>
        </p:txBody>
      </p:sp>
    </p:spTree>
    <p:extLst>
      <p:ext uri="{BB962C8B-B14F-4D97-AF65-F5344CB8AC3E}">
        <p14:creationId xmlns:p14="http://schemas.microsoft.com/office/powerpoint/2010/main" val="3175597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9F2EAB2-3446-4468-80C4-1CF48E6FEB1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6F41B4A-D02A-4329-83F2-C72E1F23F7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2D47E3BB-E841-4C36-9430-1F7AEE082EE9}"/>
              </a:ext>
            </a:extLst>
          </p:cNvPr>
          <p:cNvSpPr>
            <a:spLocks noGrp="1" noChangeArrowheads="1"/>
          </p:cNvSpPr>
          <p:nvPr>
            <p:ph type="sldNum" sz="quarter" idx="12"/>
          </p:nvPr>
        </p:nvSpPr>
        <p:spPr>
          <a:ln/>
        </p:spPr>
        <p:txBody>
          <a:bodyPr/>
          <a:lstStyle>
            <a:lvl1pPr>
              <a:defRPr/>
            </a:lvl1pPr>
          </a:lstStyle>
          <a:p>
            <a:pPr>
              <a:defRPr/>
            </a:pPr>
            <a:fld id="{92694AE1-B5D5-46E7-9E92-9FC73DE5B1F9}" type="slidenum">
              <a:rPr lang="en-US" altLang="en-US"/>
              <a:pPr>
                <a:defRPr/>
              </a:pPr>
              <a:t>‹#›</a:t>
            </a:fld>
            <a:endParaRPr lang="en-US" altLang="en-US"/>
          </a:p>
        </p:txBody>
      </p:sp>
    </p:spTree>
    <p:extLst>
      <p:ext uri="{BB962C8B-B14F-4D97-AF65-F5344CB8AC3E}">
        <p14:creationId xmlns:p14="http://schemas.microsoft.com/office/powerpoint/2010/main" val="1346161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4DED409-07E0-46BB-904B-89C9D2893E9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467DF679-CE7B-48AF-8594-D8B7D70A9AB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07B1767-D114-47FF-9DC4-3FCE8519DECE}"/>
              </a:ext>
            </a:extLst>
          </p:cNvPr>
          <p:cNvSpPr>
            <a:spLocks noGrp="1" noChangeArrowheads="1"/>
          </p:cNvSpPr>
          <p:nvPr>
            <p:ph type="sldNum" sz="quarter" idx="12"/>
          </p:nvPr>
        </p:nvSpPr>
        <p:spPr>
          <a:ln/>
        </p:spPr>
        <p:txBody>
          <a:bodyPr/>
          <a:lstStyle>
            <a:lvl1pPr>
              <a:defRPr/>
            </a:lvl1pPr>
          </a:lstStyle>
          <a:p>
            <a:pPr>
              <a:defRPr/>
            </a:pPr>
            <a:fld id="{304D1A95-98A5-4E50-8CC0-26A9A69C34F8}" type="slidenum">
              <a:rPr lang="en-US" altLang="en-US"/>
              <a:pPr>
                <a:defRPr/>
              </a:pPr>
              <a:t>‹#›</a:t>
            </a:fld>
            <a:endParaRPr lang="en-US" altLang="en-US"/>
          </a:p>
        </p:txBody>
      </p:sp>
    </p:spTree>
    <p:extLst>
      <p:ext uri="{BB962C8B-B14F-4D97-AF65-F5344CB8AC3E}">
        <p14:creationId xmlns:p14="http://schemas.microsoft.com/office/powerpoint/2010/main" val="115600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1D97469-2CE1-4A27-8765-56E6977C373A}"/>
              </a:ext>
            </a:extLst>
          </p:cNvPr>
          <p:cNvSpPr>
            <a:spLocks noGrp="1" noChangeArrowheads="1"/>
          </p:cNvSpPr>
          <p:nvPr>
            <p:ph type="title"/>
          </p:nvPr>
        </p:nvSpPr>
        <p:spPr bwMode="auto">
          <a:xfrm>
            <a:off x="609600" y="277814"/>
            <a:ext cx="109728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1D58CFB-9EEC-4FBB-B00B-210274E5BEDB}"/>
              </a:ext>
            </a:extLst>
          </p:cNvPr>
          <p:cNvSpPr>
            <a:spLocks noGrp="1" noChangeArrowheads="1"/>
          </p:cNvSpPr>
          <p:nvPr>
            <p:ph type="body" idx="1"/>
          </p:nvPr>
        </p:nvSpPr>
        <p:spPr bwMode="auto">
          <a:xfrm>
            <a:off x="609600" y="1600201"/>
            <a:ext cx="109728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0964" name="Rectangle 4">
            <a:extLst>
              <a:ext uri="{FF2B5EF4-FFF2-40B4-BE49-F238E27FC236}">
                <a16:creationId xmlns:a16="http://schemas.microsoft.com/office/drawing/2014/main" id="{CB078780-1C7D-45B0-9044-4599CAF2A831}"/>
              </a:ext>
            </a:extLst>
          </p:cNvPr>
          <p:cNvSpPr>
            <a:spLocks noGrp="1" noChangeArrowheads="1"/>
          </p:cNvSpPr>
          <p:nvPr>
            <p:ph type="dt" sz="half" idx="2"/>
          </p:nvPr>
        </p:nvSpPr>
        <p:spPr bwMode="auto">
          <a:xfrm>
            <a:off x="609600" y="6243638"/>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defRPr>
            </a:lvl1pPr>
          </a:lstStyle>
          <a:p>
            <a:pPr>
              <a:defRPr/>
            </a:pPr>
            <a:endParaRPr lang="en-US" altLang="en-US"/>
          </a:p>
        </p:txBody>
      </p:sp>
      <p:sp>
        <p:nvSpPr>
          <p:cNvPr id="40965" name="Rectangle 5">
            <a:extLst>
              <a:ext uri="{FF2B5EF4-FFF2-40B4-BE49-F238E27FC236}">
                <a16:creationId xmlns:a16="http://schemas.microsoft.com/office/drawing/2014/main" id="{C7A9CD17-1602-4635-A2B5-8F623268F98C}"/>
              </a:ext>
            </a:extLst>
          </p:cNvPr>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defRPr>
            </a:lvl1pPr>
          </a:lstStyle>
          <a:p>
            <a:pPr>
              <a:defRPr/>
            </a:pPr>
            <a:endParaRPr lang="en-US" altLang="en-US"/>
          </a:p>
        </p:txBody>
      </p:sp>
      <p:sp>
        <p:nvSpPr>
          <p:cNvPr id="40966" name="Rectangle 6">
            <a:extLst>
              <a:ext uri="{FF2B5EF4-FFF2-40B4-BE49-F238E27FC236}">
                <a16:creationId xmlns:a16="http://schemas.microsoft.com/office/drawing/2014/main" id="{8DC01966-5668-4516-9B68-FBCC0383E684}"/>
              </a:ext>
            </a:extLst>
          </p:cNvPr>
          <p:cNvSpPr>
            <a:spLocks noGrp="1" noChangeArrowheads="1"/>
          </p:cNvSpPr>
          <p:nvPr>
            <p:ph type="sldNum" sz="quarter" idx="4"/>
          </p:nvPr>
        </p:nvSpPr>
        <p:spPr bwMode="auto">
          <a:xfrm>
            <a:off x="8737600" y="6243638"/>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8C7DFC41-51B3-4AAC-B9B9-8A5165C658CD}" type="slidenum">
              <a:rPr lang="en-US" altLang="en-US"/>
              <a:pPr>
                <a:defRPr/>
              </a:pPr>
              <a:t>‹#›</a:t>
            </a:fld>
            <a:endParaRPr lang="en-US" altLang="en-US"/>
          </a:p>
        </p:txBody>
      </p:sp>
      <p:sp>
        <p:nvSpPr>
          <p:cNvPr id="1031" name="Freeform 7">
            <a:extLst>
              <a:ext uri="{FF2B5EF4-FFF2-40B4-BE49-F238E27FC236}">
                <a16:creationId xmlns:a16="http://schemas.microsoft.com/office/drawing/2014/main" id="{7120117D-0F32-42E1-A716-FE6813A877B3}"/>
              </a:ext>
            </a:extLst>
          </p:cNvPr>
          <p:cNvSpPr>
            <a:spLocks noChangeArrowheads="1"/>
          </p:cNvSpPr>
          <p:nvPr/>
        </p:nvSpPr>
        <p:spPr bwMode="auto">
          <a:xfrm>
            <a:off x="508000" y="228600"/>
            <a:ext cx="109728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4046" r:id="rId1"/>
    <p:sldLayoutId id="2147484036" r:id="rId2"/>
    <p:sldLayoutId id="2147484037" r:id="rId3"/>
    <p:sldLayoutId id="2147484038" r:id="rId4"/>
    <p:sldLayoutId id="2147484039" r:id="rId5"/>
    <p:sldLayoutId id="2147484040" r:id="rId6"/>
    <p:sldLayoutId id="2147484041" r:id="rId7"/>
    <p:sldLayoutId id="2147484042" r:id="rId8"/>
    <p:sldLayoutId id="2147484043" r:id="rId9"/>
    <p:sldLayoutId id="2147484044" r:id="rId10"/>
    <p:sldLayoutId id="2147484045" r:id="rId11"/>
  </p:sldLayoutIdLst>
  <p:txStyles>
    <p:titleStyle>
      <a:lvl1pPr algn="l" rtl="0" eaLnBrk="0" fontAlgn="base" hangingPunct="0">
        <a:spcBef>
          <a:spcPct val="0"/>
        </a:spcBef>
        <a:spcAft>
          <a:spcPct val="0"/>
        </a:spcAft>
        <a:defRPr sz="4200">
          <a:solidFill>
            <a:schemeClr val="tx1"/>
          </a:solidFill>
          <a:latin typeface="+mj-lt"/>
          <a:ea typeface="+mj-ea"/>
          <a:cs typeface="+mj-cs"/>
        </a:defRPr>
      </a:lvl1pPr>
      <a:lvl2pPr algn="l" rtl="0" eaLnBrk="0" fontAlgn="base" hangingPunct="0">
        <a:spcBef>
          <a:spcPct val="0"/>
        </a:spcBef>
        <a:spcAft>
          <a:spcPct val="0"/>
        </a:spcAft>
        <a:defRPr sz="4200">
          <a:solidFill>
            <a:schemeClr val="tx1"/>
          </a:solidFill>
          <a:latin typeface="Garamond" pitchFamily="18" charset="0"/>
        </a:defRPr>
      </a:lvl2pPr>
      <a:lvl3pPr algn="l" rtl="0" eaLnBrk="0" fontAlgn="base" hangingPunct="0">
        <a:spcBef>
          <a:spcPct val="0"/>
        </a:spcBef>
        <a:spcAft>
          <a:spcPct val="0"/>
        </a:spcAft>
        <a:defRPr sz="4200">
          <a:solidFill>
            <a:schemeClr val="tx1"/>
          </a:solidFill>
          <a:latin typeface="Garamond" pitchFamily="18" charset="0"/>
        </a:defRPr>
      </a:lvl3pPr>
      <a:lvl4pPr algn="l" rtl="0" eaLnBrk="0" fontAlgn="base" hangingPunct="0">
        <a:spcBef>
          <a:spcPct val="0"/>
        </a:spcBef>
        <a:spcAft>
          <a:spcPct val="0"/>
        </a:spcAft>
        <a:defRPr sz="4200">
          <a:solidFill>
            <a:schemeClr val="tx1"/>
          </a:solidFill>
          <a:latin typeface="Garamond" pitchFamily="18" charset="0"/>
        </a:defRPr>
      </a:lvl4pPr>
      <a:lvl5pPr algn="l" rtl="0" eaLnBrk="0" fontAlgn="base" hangingPunct="0">
        <a:spcBef>
          <a:spcPct val="0"/>
        </a:spcBef>
        <a:spcAft>
          <a:spcPct val="0"/>
        </a:spcAft>
        <a:defRPr sz="4200">
          <a:solidFill>
            <a:schemeClr val="tx1"/>
          </a:solidFill>
          <a:latin typeface="Garamond" pitchFamily="18" charset="0"/>
        </a:defRPr>
      </a:lvl5pPr>
      <a:lvl6pPr marL="457200" algn="l" rtl="0" fontAlgn="base">
        <a:spcBef>
          <a:spcPct val="0"/>
        </a:spcBef>
        <a:spcAft>
          <a:spcPct val="0"/>
        </a:spcAft>
        <a:defRPr sz="4200">
          <a:solidFill>
            <a:schemeClr val="tx1"/>
          </a:solidFill>
          <a:latin typeface="Garamond" pitchFamily="18" charset="0"/>
        </a:defRPr>
      </a:lvl6pPr>
      <a:lvl7pPr marL="914400" algn="l" rtl="0" fontAlgn="base">
        <a:spcBef>
          <a:spcPct val="0"/>
        </a:spcBef>
        <a:spcAft>
          <a:spcPct val="0"/>
        </a:spcAft>
        <a:defRPr sz="4200">
          <a:solidFill>
            <a:schemeClr val="tx1"/>
          </a:solidFill>
          <a:latin typeface="Garamond" pitchFamily="18" charset="0"/>
        </a:defRPr>
      </a:lvl7pPr>
      <a:lvl8pPr marL="1371600" algn="l" rtl="0" fontAlgn="base">
        <a:spcBef>
          <a:spcPct val="0"/>
        </a:spcBef>
        <a:spcAft>
          <a:spcPct val="0"/>
        </a:spcAft>
        <a:defRPr sz="4200">
          <a:solidFill>
            <a:schemeClr val="tx1"/>
          </a:solidFill>
          <a:latin typeface="Garamond" pitchFamily="18" charset="0"/>
        </a:defRPr>
      </a:lvl8pPr>
      <a:lvl9pPr marL="1828800" algn="l" rtl="0" fontAlgn="base">
        <a:spcBef>
          <a:spcPct val="0"/>
        </a:spcBef>
        <a:spcAft>
          <a:spcPct val="0"/>
        </a:spcAft>
        <a:defRPr sz="4200">
          <a:solidFill>
            <a:schemeClr val="tx1"/>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4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bg2"/>
        </a:buClr>
        <a:buSzPct val="45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bg2"/>
        </a:buClr>
        <a:buSzPct val="4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bg2"/>
        </a:buClr>
        <a:buSzPct val="45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B2F531C-D4E4-434D-91BE-C1087EF36262}"/>
              </a:ext>
            </a:extLst>
          </p:cNvPr>
          <p:cNvSpPr>
            <a:spLocks noGrp="1" noChangeArrowheads="1"/>
          </p:cNvSpPr>
          <p:nvPr>
            <p:ph type="ctrTitle"/>
          </p:nvPr>
        </p:nvSpPr>
        <p:spPr/>
        <p:txBody>
          <a:bodyPr/>
          <a:lstStyle/>
          <a:p>
            <a:pPr eaLnBrk="1" hangingPunct="1"/>
            <a:r>
              <a:rPr lang="en-US" altLang="en-US" dirty="0"/>
              <a:t>Interpretation Review (Plus </a:t>
            </a:r>
            <a:r>
              <a:rPr lang="en-US" altLang="en-US"/>
              <a:t>Some Consideration Questions)</a:t>
            </a:r>
            <a:endParaRPr lang="en-US" altLang="en-US" dirty="0"/>
          </a:p>
        </p:txBody>
      </p:sp>
      <p:sp>
        <p:nvSpPr>
          <p:cNvPr id="4099" name="Rectangle 3">
            <a:extLst>
              <a:ext uri="{FF2B5EF4-FFF2-40B4-BE49-F238E27FC236}">
                <a16:creationId xmlns:a16="http://schemas.microsoft.com/office/drawing/2014/main" id="{C8FADFA6-2792-4A1D-BF22-64384BAC33E1}"/>
              </a:ext>
            </a:extLst>
          </p:cNvPr>
          <p:cNvSpPr>
            <a:spLocks noGrp="1" noChangeArrowheads="1"/>
          </p:cNvSpPr>
          <p:nvPr>
            <p:ph type="subTitle" idx="1"/>
          </p:nvPr>
        </p:nvSpPr>
        <p:spPr/>
        <p:txBody>
          <a:bodyPr/>
          <a:lstStyle/>
          <a:p>
            <a:pPr eaLnBrk="1" hangingPunct="1"/>
            <a:r>
              <a:rPr lang="en-US" altLang="en-US"/>
              <a:t>Richard Warner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766C0-230C-4E2E-B711-EA67622452B9}"/>
              </a:ext>
            </a:extLst>
          </p:cNvPr>
          <p:cNvSpPr>
            <a:spLocks noGrp="1"/>
          </p:cNvSpPr>
          <p:nvPr>
            <p:ph type="title"/>
          </p:nvPr>
        </p:nvSpPr>
        <p:spPr/>
        <p:txBody>
          <a:bodyPr/>
          <a:lstStyle/>
          <a:p>
            <a:r>
              <a:rPr lang="en-US" dirty="0"/>
              <a:t>Victor/Victoria</a:t>
            </a:r>
          </a:p>
        </p:txBody>
      </p:sp>
      <p:sp>
        <p:nvSpPr>
          <p:cNvPr id="3" name="Content Placeholder 2">
            <a:extLst>
              <a:ext uri="{FF2B5EF4-FFF2-40B4-BE49-F238E27FC236}">
                <a16:creationId xmlns:a16="http://schemas.microsoft.com/office/drawing/2014/main" id="{49E2618E-0577-44BC-9075-C6C42706C201}"/>
              </a:ext>
            </a:extLst>
          </p:cNvPr>
          <p:cNvSpPr>
            <a:spLocks noGrp="1"/>
          </p:cNvSpPr>
          <p:nvPr>
            <p:ph idx="1"/>
          </p:nvPr>
        </p:nvSpPr>
        <p:spPr/>
        <p:txBody>
          <a:bodyPr/>
          <a:lstStyle/>
          <a:p>
            <a:pPr marL="0">
              <a:spcBef>
                <a:spcPts val="0"/>
              </a:spcBef>
              <a:spcAft>
                <a:spcPts val="0"/>
              </a:spcAft>
            </a:pPr>
            <a:r>
              <a:rPr lang="en-US" sz="2200" dirty="0">
                <a:solidFill>
                  <a:srgbClr val="000000"/>
                </a:solidFill>
                <a:ea typeface="Calibri" panose="020F0502020204030204" pitchFamily="34" charset="0"/>
                <a:cs typeface="Times New Roman" panose="02020603050405020304" pitchFamily="18" charset="0"/>
              </a:rPr>
              <a:t>Victor agrees to sell 10 barrels of beer to Victoria at $100 a barrel. As both Victor and Victoria know, the standard practice (and Victor’s practice) is to use 31 gallon wooden barrels, and they know—as everyone in the trade knows—that the barrels hold less than 31 gallons as the get older. No one complains. All accept deliveries of a mix of newer and older barrels. There is a statute that defines a barrel as 31½ gallons. </a:t>
            </a:r>
          </a:p>
          <a:p>
            <a:pPr marL="0">
              <a:spcBef>
                <a:spcPts val="0"/>
              </a:spcBef>
              <a:spcAft>
                <a:spcPts val="0"/>
              </a:spcAft>
            </a:pPr>
            <a:r>
              <a:rPr lang="en-US" sz="2200" dirty="0">
                <a:solidFill>
                  <a:srgbClr val="000000"/>
                </a:solidFill>
                <a:ea typeface="Calibri" panose="020F0502020204030204" pitchFamily="34" charset="0"/>
                <a:cs typeface="Times New Roman" panose="02020603050405020304" pitchFamily="18" charset="0"/>
              </a:rPr>
              <a:t>Victor delivers 10 barrels. The barrels are a mix of newer and older barrels. </a:t>
            </a:r>
          </a:p>
          <a:p>
            <a:pPr marL="0">
              <a:spcBef>
                <a:spcPts val="0"/>
              </a:spcBef>
              <a:spcAft>
                <a:spcPts val="0"/>
              </a:spcAft>
            </a:pPr>
            <a:r>
              <a:rPr lang="en-US" sz="3200" dirty="0">
                <a:solidFill>
                  <a:srgbClr val="000000"/>
                </a:solidFill>
                <a:ea typeface="Calibri" panose="020F0502020204030204" pitchFamily="34" charset="0"/>
                <a:cs typeface="Times New Roman" panose="02020603050405020304" pitchFamily="18" charset="0"/>
              </a:rPr>
              <a:t>The trade usage is that “barrel” means barrel in current use. </a:t>
            </a:r>
          </a:p>
          <a:p>
            <a:pPr marL="0">
              <a:spcBef>
                <a:spcPts val="0"/>
              </a:spcBef>
              <a:spcAft>
                <a:spcPts val="0"/>
              </a:spcAft>
            </a:pPr>
            <a:r>
              <a:rPr lang="en-US" sz="2200" dirty="0">
                <a:solidFill>
                  <a:srgbClr val="000000"/>
                </a:solidFill>
                <a:ea typeface="Calibri" panose="020F0502020204030204" pitchFamily="34" charset="0"/>
                <a:cs typeface="Times New Roman" panose="02020603050405020304" pitchFamily="18" charset="0"/>
              </a:rPr>
              <a:t>Did Victor breach his promise?</a:t>
            </a:r>
          </a:p>
          <a:p>
            <a:pPr marL="457200" indent="-457200">
              <a:spcBef>
                <a:spcPts val="0"/>
              </a:spcBef>
              <a:spcAft>
                <a:spcPts val="0"/>
              </a:spcAft>
              <a:buSzPct val="100000"/>
              <a:buFont typeface="+mj-lt"/>
              <a:buAutoNum type="alphaLcParenR"/>
            </a:pPr>
            <a:r>
              <a:rPr lang="en-US" sz="2200" dirty="0">
                <a:solidFill>
                  <a:srgbClr val="000000"/>
                </a:solidFill>
                <a:ea typeface="Calibri" panose="020F0502020204030204" pitchFamily="34" charset="0"/>
                <a:cs typeface="Times New Roman" panose="02020603050405020304" pitchFamily="18" charset="0"/>
              </a:rPr>
              <a:t>Yes</a:t>
            </a:r>
          </a:p>
          <a:p>
            <a:pPr marL="457200" indent="-457200">
              <a:spcBef>
                <a:spcPts val="0"/>
              </a:spcBef>
              <a:spcAft>
                <a:spcPts val="0"/>
              </a:spcAft>
              <a:buSzPct val="100000"/>
              <a:buFont typeface="+mj-lt"/>
              <a:buAutoNum type="alphaLcParenR"/>
            </a:pPr>
            <a:r>
              <a:rPr lang="en-US" sz="2200" dirty="0">
                <a:solidFill>
                  <a:srgbClr val="000000"/>
                </a:solidFill>
                <a:ea typeface="Calibri" panose="020F0502020204030204" pitchFamily="34" charset="0"/>
                <a:cs typeface="Times New Roman" panose="02020603050405020304" pitchFamily="18" charset="0"/>
              </a:rPr>
              <a:t>No</a:t>
            </a:r>
          </a:p>
          <a:p>
            <a:endParaRPr lang="en-US" dirty="0"/>
          </a:p>
        </p:txBody>
      </p:sp>
    </p:spTree>
    <p:extLst>
      <p:ext uri="{BB962C8B-B14F-4D97-AF65-F5344CB8AC3E}">
        <p14:creationId xmlns:p14="http://schemas.microsoft.com/office/powerpoint/2010/main" val="3198918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12DC8-5FD1-4788-AE73-F4BB7D064D47}"/>
              </a:ext>
            </a:extLst>
          </p:cNvPr>
          <p:cNvSpPr>
            <a:spLocks noGrp="1"/>
          </p:cNvSpPr>
          <p:nvPr>
            <p:ph type="title"/>
          </p:nvPr>
        </p:nvSpPr>
        <p:spPr/>
        <p:txBody>
          <a:bodyPr/>
          <a:lstStyle/>
          <a:p>
            <a:r>
              <a:rPr lang="en-US" dirty="0"/>
              <a:t>Aunt Tillie and Charley</a:t>
            </a:r>
          </a:p>
        </p:txBody>
      </p:sp>
      <p:sp>
        <p:nvSpPr>
          <p:cNvPr id="3" name="Content Placeholder 2">
            <a:extLst>
              <a:ext uri="{FF2B5EF4-FFF2-40B4-BE49-F238E27FC236}">
                <a16:creationId xmlns:a16="http://schemas.microsoft.com/office/drawing/2014/main" id="{9ADE7FE8-46F7-4527-A167-C1861652FC28}"/>
              </a:ext>
            </a:extLst>
          </p:cNvPr>
          <p:cNvSpPr>
            <a:spLocks noGrp="1"/>
          </p:cNvSpPr>
          <p:nvPr>
            <p:ph idx="1"/>
          </p:nvPr>
        </p:nvSpPr>
        <p:spPr/>
        <p:txBody>
          <a:bodyPr/>
          <a:lstStyle/>
          <a:p>
            <a:pPr marL="0">
              <a:spcBef>
                <a:spcPts val="0"/>
              </a:spcBef>
              <a:spcAft>
                <a:spcPts val="0"/>
              </a:spcAft>
            </a:pPr>
            <a:r>
              <a:rPr lang="en-US" sz="2400" dirty="0">
                <a:latin typeface="Arial" panose="020B0604020202020204" pitchFamily="34" charset="0"/>
                <a:ea typeface="Times New Roman" panose="02020603050405020304" pitchFamily="18" charset="0"/>
                <a:cs typeface="Arial" panose="020B0604020202020204" pitchFamily="34" charset="0"/>
              </a:rPr>
              <a:t>Aunt Tilly promises to give some money to her nephew Charlie.  Uncle Fred says that the promise will not be legally binding without consideration from Charlie.  He says to have Charlie promise not to refuse to accept the money.  </a:t>
            </a:r>
            <a:endParaRPr lang="en-US" sz="2400" dirty="0">
              <a:latin typeface="Arial" panose="020B060402020202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2400" dirty="0">
                <a:latin typeface="Arial" panose="020B0604020202020204" pitchFamily="34" charset="0"/>
                <a:ea typeface="Times New Roman" panose="02020603050405020304" pitchFamily="18" charset="0"/>
                <a:cs typeface="Arial" panose="020B0604020202020204" pitchFamily="34" charset="0"/>
              </a:rPr>
              <a:t>(a) Charlie has a legal right to refuse the gift, so his promise counts as consideration for Aunt Tilly's promise.  </a:t>
            </a:r>
            <a:endParaRPr lang="en-US" sz="2400" dirty="0">
              <a:latin typeface="Arial" panose="020B060402020202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2400" dirty="0">
                <a:latin typeface="Arial" panose="020B0604020202020204" pitchFamily="34" charset="0"/>
                <a:ea typeface="Times New Roman" panose="02020603050405020304" pitchFamily="18" charset="0"/>
                <a:cs typeface="Arial" panose="020B0604020202020204" pitchFamily="34" charset="0"/>
              </a:rPr>
              <a:t>(b) Charlie's promise is a sham, an attempt to circumvent consideration doctrine.  It is inadequate as consideration.</a:t>
            </a:r>
            <a:endParaRPr lang="en-US" sz="2400" dirty="0">
              <a:latin typeface="Arial" panose="020B060402020202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2400" dirty="0">
                <a:latin typeface="Arial" panose="020B0604020202020204" pitchFamily="34" charset="0"/>
                <a:ea typeface="Times New Roman" panose="02020603050405020304" pitchFamily="18" charset="0"/>
                <a:cs typeface="Arial" panose="020B0604020202020204" pitchFamily="34" charset="0"/>
              </a:rPr>
              <a:t>(c) The money will benefit Charlie, and a benefit to the </a:t>
            </a:r>
            <a:r>
              <a:rPr lang="en-US" sz="2400" dirty="0" err="1">
                <a:latin typeface="Arial" panose="020B0604020202020204" pitchFamily="34" charset="0"/>
                <a:ea typeface="Times New Roman" panose="02020603050405020304" pitchFamily="18" charset="0"/>
                <a:cs typeface="Arial" panose="020B0604020202020204" pitchFamily="34" charset="0"/>
              </a:rPr>
              <a:t>promisee</a:t>
            </a:r>
            <a:r>
              <a:rPr lang="en-US" sz="2400" dirty="0">
                <a:latin typeface="Arial" panose="020B0604020202020204" pitchFamily="34" charset="0"/>
                <a:ea typeface="Times New Roman" panose="02020603050405020304" pitchFamily="18" charset="0"/>
                <a:cs typeface="Arial" panose="020B0604020202020204" pitchFamily="34" charset="0"/>
              </a:rPr>
              <a:t> is sufficient for consideration.</a:t>
            </a:r>
            <a:endParaRPr lang="en-US" sz="2400" dirty="0">
              <a:latin typeface="Arial" panose="020B060402020202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2400" dirty="0">
                <a:latin typeface="Arial" panose="020B0604020202020204" pitchFamily="34" charset="0"/>
                <a:ea typeface="Times New Roman" panose="02020603050405020304" pitchFamily="18" charset="0"/>
                <a:cs typeface="Arial" panose="020B0604020202020204" pitchFamily="34" charset="0"/>
              </a:rPr>
              <a:t>(d) None of the above. </a:t>
            </a:r>
            <a:endParaRPr lang="en-US" sz="2400" dirty="0">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847296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026AD-6A89-49BE-910A-6B88A9E329BE}"/>
              </a:ext>
            </a:extLst>
          </p:cNvPr>
          <p:cNvSpPr>
            <a:spLocks noGrp="1"/>
          </p:cNvSpPr>
          <p:nvPr>
            <p:ph type="title"/>
          </p:nvPr>
        </p:nvSpPr>
        <p:spPr/>
        <p:txBody>
          <a:bodyPr/>
          <a:lstStyle/>
          <a:p>
            <a:pPr indent="457200">
              <a:spcBef>
                <a:spcPts val="0"/>
              </a:spcBef>
              <a:spcAft>
                <a:spcPts val="0"/>
              </a:spcAft>
            </a:pPr>
            <a:r>
              <a:rPr lang="en-US" sz="4000" i="1" dirty="0">
                <a:latin typeface="Verdana" panose="020B0604030504040204" pitchFamily="34" charset="0"/>
                <a:ea typeface="Times New Roman" panose="02020603050405020304" pitchFamily="18" charset="0"/>
                <a:cs typeface="Times New Roman" panose="02020603050405020304" pitchFamily="18" charset="0"/>
              </a:rPr>
              <a:t>Oswald v. Allen</a:t>
            </a:r>
            <a:endParaRPr lang="en-US" sz="4000" dirty="0"/>
          </a:p>
        </p:txBody>
      </p:sp>
      <p:sp>
        <p:nvSpPr>
          <p:cNvPr id="3" name="Content Placeholder 2">
            <a:extLst>
              <a:ext uri="{FF2B5EF4-FFF2-40B4-BE49-F238E27FC236}">
                <a16:creationId xmlns:a16="http://schemas.microsoft.com/office/drawing/2014/main" id="{3158E900-D566-4A93-88C2-FC34BA0E44A5}"/>
              </a:ext>
            </a:extLst>
          </p:cNvPr>
          <p:cNvSpPr>
            <a:spLocks noGrp="1"/>
          </p:cNvSpPr>
          <p:nvPr>
            <p:ph idx="1"/>
          </p:nvPr>
        </p:nvSpPr>
        <p:spPr/>
        <p:txBody>
          <a:bodyPr/>
          <a:lstStyle/>
          <a:p>
            <a:pPr marL="0" indent="457200">
              <a:spcBef>
                <a:spcPts val="0"/>
              </a:spcBef>
              <a:spcAft>
                <a:spcPts val="0"/>
              </a:spcAft>
            </a:pPr>
            <a:r>
              <a:rPr lang="en-US" sz="2800" dirty="0">
                <a:ea typeface="Times New Roman" panose="02020603050405020304" pitchFamily="18" charset="0"/>
                <a:cs typeface="Times New Roman" panose="02020603050405020304" pitchFamily="18" charset="0"/>
              </a:rPr>
              <a:t>Oswald pays $50,000 for a Swiss coin collection. He thinks he is buying what are in fact two distinct Swiss coin collections.</a:t>
            </a:r>
          </a:p>
          <a:p>
            <a:pPr marL="0" indent="457200">
              <a:spcBef>
                <a:spcPts val="0"/>
              </a:spcBef>
              <a:spcAft>
                <a:spcPts val="0"/>
              </a:spcAft>
            </a:pPr>
            <a:r>
              <a:rPr lang="en-US" sz="2800" dirty="0">
                <a:ea typeface="Times New Roman" panose="02020603050405020304" pitchFamily="18" charset="0"/>
                <a:cs typeface="Times New Roman" panose="02020603050405020304" pitchFamily="18" charset="0"/>
              </a:rPr>
              <a:t>Allen thinks she is selling only one of the collections. </a:t>
            </a:r>
          </a:p>
          <a:p>
            <a:pPr marL="0" indent="457200">
              <a:spcBef>
                <a:spcPts val="0"/>
              </a:spcBef>
              <a:spcAft>
                <a:spcPts val="0"/>
              </a:spcAft>
            </a:pPr>
            <a:r>
              <a:rPr lang="en-US" sz="2800" dirty="0">
                <a:ea typeface="Times New Roman" panose="02020603050405020304" pitchFamily="18" charset="0"/>
                <a:cs typeface="Times New Roman" panose="02020603050405020304" pitchFamily="18" charset="0"/>
              </a:rPr>
              <a:t>The contract was for sale of "Swiss coins"--the phrase was ambiguous in the context.</a:t>
            </a:r>
          </a:p>
          <a:p>
            <a:pPr marL="0" indent="457200">
              <a:spcBef>
                <a:spcPts val="0"/>
              </a:spcBef>
              <a:spcAft>
                <a:spcPts val="0"/>
              </a:spcAft>
            </a:pPr>
            <a:r>
              <a:rPr lang="en-US" sz="2800" dirty="0">
                <a:ea typeface="Times New Roman" panose="02020603050405020304" pitchFamily="18" charset="0"/>
                <a:cs typeface="Times New Roman" panose="02020603050405020304" pitchFamily="18" charset="0"/>
              </a:rPr>
              <a:t>Under Restatement 201, there is no contract.</a:t>
            </a:r>
          </a:p>
          <a:p>
            <a:pPr marL="0" indent="457200">
              <a:spcBef>
                <a:spcPts val="0"/>
              </a:spcBef>
              <a:spcAft>
                <a:spcPts val="0"/>
              </a:spcAft>
            </a:pPr>
            <a:r>
              <a:rPr lang="en-US" sz="2800" dirty="0">
                <a:ea typeface="Times New Roman" panose="02020603050405020304" pitchFamily="18" charset="0"/>
                <a:cs typeface="Times New Roman" panose="02020603050405020304" pitchFamily="18" charset="0"/>
              </a:rPr>
              <a:t>(a) Yes</a:t>
            </a:r>
          </a:p>
          <a:p>
            <a:pPr marL="0" indent="457200">
              <a:spcBef>
                <a:spcPts val="0"/>
              </a:spcBef>
              <a:spcAft>
                <a:spcPts val="0"/>
              </a:spcAft>
            </a:pPr>
            <a:r>
              <a:rPr lang="en-US" sz="2800" dirty="0">
                <a:ea typeface="Times New Roman" panose="02020603050405020304" pitchFamily="18" charset="0"/>
                <a:cs typeface="Times New Roman" panose="02020603050405020304" pitchFamily="18" charset="0"/>
              </a:rPr>
              <a:t>(b) No</a:t>
            </a:r>
          </a:p>
          <a:p>
            <a:pPr marL="0" indent="0">
              <a:spcBef>
                <a:spcPts val="0"/>
              </a:spcBef>
              <a:spcAft>
                <a:spcPts val="0"/>
              </a:spcAft>
              <a:buNone/>
            </a:pPr>
            <a:endParaRPr lang="en-US" sz="2400" dirty="0">
              <a:ea typeface="Times New Roman" panose="02020603050405020304" pitchFamily="18" charset="0"/>
              <a:cs typeface="Times New Roman" panose="02020603050405020304" pitchFamily="18" charset="0"/>
            </a:endParaRPr>
          </a:p>
          <a:p>
            <a:pPr marL="0" indent="0">
              <a:spcBef>
                <a:spcPts val="0"/>
              </a:spcBef>
              <a:spcAft>
                <a:spcPts val="0"/>
              </a:spcAft>
              <a:buNone/>
            </a:pPr>
            <a:endParaRPr lang="en-US" sz="2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7178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BA293-359E-49AD-BC3A-03E654EA50EE}"/>
              </a:ext>
            </a:extLst>
          </p:cNvPr>
          <p:cNvSpPr>
            <a:spLocks noGrp="1"/>
          </p:cNvSpPr>
          <p:nvPr>
            <p:ph type="title"/>
          </p:nvPr>
        </p:nvSpPr>
        <p:spPr>
          <a:xfrm>
            <a:off x="1981200" y="268483"/>
            <a:ext cx="8229600" cy="1139825"/>
          </a:xfrm>
        </p:spPr>
        <p:txBody>
          <a:bodyPr/>
          <a:lstStyle/>
          <a:p>
            <a:r>
              <a:rPr lang="en-US" dirty="0"/>
              <a:t>Sally and Scrooge</a:t>
            </a:r>
          </a:p>
        </p:txBody>
      </p:sp>
      <p:sp>
        <p:nvSpPr>
          <p:cNvPr id="3" name="Content Placeholder 2">
            <a:extLst>
              <a:ext uri="{FF2B5EF4-FFF2-40B4-BE49-F238E27FC236}">
                <a16:creationId xmlns:a16="http://schemas.microsoft.com/office/drawing/2014/main" id="{DAFEEF25-8003-4684-A0C1-AFF0DB5800DB}"/>
              </a:ext>
            </a:extLst>
          </p:cNvPr>
          <p:cNvSpPr>
            <a:spLocks noGrp="1"/>
          </p:cNvSpPr>
          <p:nvPr>
            <p:ph idx="1"/>
          </p:nvPr>
        </p:nvSpPr>
        <p:spPr>
          <a:xfrm>
            <a:off x="685800" y="1066800"/>
            <a:ext cx="11125200" cy="5522718"/>
          </a:xfrm>
        </p:spPr>
        <p:txBody>
          <a:bodyPr/>
          <a:lstStyle/>
          <a:p>
            <a:pPr marL="0">
              <a:spcBef>
                <a:spcPts val="0"/>
              </a:spcBef>
              <a:spcAft>
                <a:spcPts val="0"/>
              </a:spcAft>
            </a:pPr>
            <a:r>
              <a:rPr lang="en-US" sz="2000" dirty="0">
                <a:latin typeface="Arial" panose="020B0604020202020204" pitchFamily="34" charset="0"/>
                <a:ea typeface="Times New Roman" panose="02020603050405020304" pitchFamily="18" charset="0"/>
                <a:cs typeface="Arial" panose="020B0604020202020204" pitchFamily="34" charset="0"/>
              </a:rPr>
              <a:t>Sally sees Scrooge's daughter about to be run over by a car. She runs into the street, grabs the girl, and throws her clear of the speeding vehicle.  Sally herself however is hit by the car and severely injured.  As Sally is lying on the street waiting for the ambulance, Scrooge says, "Don't worry; I'm wealthy; I promise I'll give you $200,000 for saving my daughter's life, so don't worry about money at </a:t>
            </a:r>
            <a:r>
              <a:rPr lang="en-US" sz="2000" dirty="0" err="1">
                <a:latin typeface="Arial" panose="020B0604020202020204" pitchFamily="34" charset="0"/>
                <a:ea typeface="Times New Roman" panose="02020603050405020304" pitchFamily="18" charset="0"/>
                <a:cs typeface="Arial" panose="020B0604020202020204" pitchFamily="34" charset="0"/>
              </a:rPr>
              <a:t>all."A</a:t>
            </a:r>
            <a:r>
              <a:rPr lang="en-US" sz="2000" dirty="0">
                <a:latin typeface="Arial" panose="020B0604020202020204" pitchFamily="34" charset="0"/>
                <a:ea typeface="Times New Roman" panose="02020603050405020304" pitchFamily="18" charset="0"/>
                <a:cs typeface="Arial" panose="020B0604020202020204" pitchFamily="34" charset="0"/>
              </a:rPr>
              <a:t> few days later, while Sally is lying in the hospital, Scrooge, having recovered from the transient feeling of gratitude, sends his lawyer to Sally to explain that Scrooge will not be making the gift of $200,000. Is Scrooge legally bound by the promise?</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2000" dirty="0">
                <a:latin typeface="Arial" panose="020B0604020202020204" pitchFamily="34" charset="0"/>
                <a:ea typeface="Times New Roman" panose="02020603050405020304" pitchFamily="18" charset="0"/>
                <a:cs typeface="Arial" panose="020B0604020202020204" pitchFamily="34" charset="0"/>
              </a:rPr>
              <a:t>(a) Probably not, because Sally saved Scrooge's daughter </a:t>
            </a:r>
            <a:r>
              <a:rPr lang="en-US" sz="2000" u="sng" dirty="0">
                <a:latin typeface="Arial" panose="020B0604020202020204" pitchFamily="34" charset="0"/>
                <a:ea typeface="Times New Roman" panose="02020603050405020304" pitchFamily="18" charset="0"/>
                <a:cs typeface="Arial" panose="020B0604020202020204" pitchFamily="34" charset="0"/>
              </a:rPr>
              <a:t>before</a:t>
            </a:r>
            <a:r>
              <a:rPr lang="en-US" sz="2000" dirty="0">
                <a:latin typeface="Arial" panose="020B0604020202020204" pitchFamily="34" charset="0"/>
                <a:ea typeface="Times New Roman" panose="02020603050405020304" pitchFamily="18" charset="0"/>
                <a:cs typeface="Arial" panose="020B0604020202020204" pitchFamily="34" charset="0"/>
              </a:rPr>
              <a:t> Scrooge made the promise, and past actions cannot be consideration for a promise.</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2000" dirty="0">
                <a:latin typeface="Arial" panose="020B0604020202020204" pitchFamily="34" charset="0"/>
                <a:ea typeface="Times New Roman" panose="02020603050405020304" pitchFamily="18" charset="0"/>
                <a:cs typeface="Arial" panose="020B0604020202020204" pitchFamily="34" charset="0"/>
              </a:rPr>
              <a:t>(b) Yes, because the injury is a detriment to Sally.</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2000" dirty="0">
                <a:latin typeface="Arial" panose="020B0604020202020204" pitchFamily="34" charset="0"/>
                <a:ea typeface="Times New Roman" panose="02020603050405020304" pitchFamily="18" charset="0"/>
                <a:cs typeface="Arial" panose="020B0604020202020204" pitchFamily="34" charset="0"/>
              </a:rPr>
              <a:t>(c) No, because the promise is a gift made out of gratitude.  The court will not enforce such promises.</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2000" dirty="0">
                <a:latin typeface="Arial" panose="020B0604020202020204" pitchFamily="34" charset="0"/>
                <a:ea typeface="Times New Roman" panose="02020603050405020304" pitchFamily="18" charset="0"/>
                <a:cs typeface="Arial" panose="020B0604020202020204" pitchFamily="34" charset="0"/>
              </a:rPr>
              <a:t>(d) Maybe, if the court thinks that Scrooge is acknowledging a moral obligation by making the promise; some courts count moral obligations to others for what they have done in the past as sufficient for consideration.</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58369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0483B-92B3-4F0A-828F-B13382FD07AB}"/>
              </a:ext>
            </a:extLst>
          </p:cNvPr>
          <p:cNvSpPr>
            <a:spLocks noGrp="1"/>
          </p:cNvSpPr>
          <p:nvPr>
            <p:ph type="title"/>
          </p:nvPr>
        </p:nvSpPr>
        <p:spPr/>
        <p:txBody>
          <a:bodyPr/>
          <a:lstStyle/>
          <a:p>
            <a:r>
              <a:rPr lang="en-US" dirty="0"/>
              <a:t>Careless Collectors</a:t>
            </a:r>
          </a:p>
        </p:txBody>
      </p:sp>
      <p:sp>
        <p:nvSpPr>
          <p:cNvPr id="3" name="Content Placeholder 2">
            <a:extLst>
              <a:ext uri="{FF2B5EF4-FFF2-40B4-BE49-F238E27FC236}">
                <a16:creationId xmlns:a16="http://schemas.microsoft.com/office/drawing/2014/main" id="{6528752F-3E7C-4140-866F-ED8083B02E79}"/>
              </a:ext>
            </a:extLst>
          </p:cNvPr>
          <p:cNvSpPr>
            <a:spLocks noGrp="1"/>
          </p:cNvSpPr>
          <p:nvPr>
            <p:ph idx="1"/>
          </p:nvPr>
        </p:nvSpPr>
        <p:spPr>
          <a:xfrm>
            <a:off x="609600" y="1163638"/>
            <a:ext cx="10668000" cy="5618163"/>
          </a:xfrm>
        </p:spPr>
        <p:txBody>
          <a:bodyPr/>
          <a:lstStyle/>
          <a:p>
            <a:pPr marL="0">
              <a:spcBef>
                <a:spcPts val="0"/>
              </a:spcBef>
              <a:spcAft>
                <a:spcPts val="0"/>
              </a:spcAft>
            </a:pPr>
            <a:r>
              <a:rPr lang="en-US" sz="2000" dirty="0">
                <a:latin typeface="Arial" panose="020B0604020202020204" pitchFamily="34" charset="0"/>
                <a:ea typeface="Times New Roman" panose="02020603050405020304" pitchFamily="18" charset="0"/>
                <a:cs typeface="Arial" panose="020B0604020202020204" pitchFamily="34" charset="0"/>
              </a:rPr>
              <a:t>Expansion City contracts with Careless Collectors to collect its garbage.  Collectors agrees to collect the garbage for five years; and Expansion agrees to pay $500,000 a year to Collectors.  Expansion City doubles it size in two years after the signing of the contract.  At the beginning of the third year of the contract, Careless Collectors refuses to collect the garbage and demands more money.  Collectors points out that it now costs it over $500,000 a year to collect the garbage, so they are losing money.  When negotiating the original contract, Expansion City had supplied Careless Collectors with growth studies that indicated that Expansion would double its size in two to five years.  Collectors did not take these predictions into account when setting the $500,000 a year contract price.  With the garbage piling up and constituting a health hazard and with no other company to turn to other than Collectors, Expansion agrees to a new contract with Collectors for $700,000 a year.</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2000" dirty="0">
                <a:latin typeface="Arial" panose="020B0604020202020204" pitchFamily="34" charset="0"/>
                <a:ea typeface="Times New Roman" panose="02020603050405020304" pitchFamily="18" charset="0"/>
                <a:cs typeface="Arial" panose="020B0604020202020204" pitchFamily="34" charset="0"/>
              </a:rPr>
              <a:t>(a) The contract for $700,000 is enforceable because under UCC 2-209 any contract modification is enforceable without consideration.</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2000" dirty="0">
                <a:latin typeface="Arial" panose="020B0604020202020204" pitchFamily="34" charset="0"/>
                <a:ea typeface="Times New Roman" panose="02020603050405020304" pitchFamily="18" charset="0"/>
                <a:cs typeface="Arial" panose="020B0604020202020204" pitchFamily="34" charset="0"/>
              </a:rPr>
              <a:t>(b) The contract for $700,000 is enforceable because Careless Collectors encountered difficulties in performance.</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2000" dirty="0">
                <a:latin typeface="Arial" panose="020B0604020202020204" pitchFamily="34" charset="0"/>
                <a:ea typeface="Times New Roman" panose="02020603050405020304" pitchFamily="18" charset="0"/>
                <a:cs typeface="Arial" panose="020B0604020202020204" pitchFamily="34" charset="0"/>
              </a:rPr>
              <a:t>(c) The contract for $700,000 is unenforceable in light of the pre-existing duty rule.  </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2000" dirty="0">
                <a:latin typeface="Arial" panose="020B0604020202020204" pitchFamily="34" charset="0"/>
                <a:ea typeface="Times New Roman" panose="02020603050405020304" pitchFamily="18" charset="0"/>
                <a:cs typeface="Arial" panose="020B0604020202020204" pitchFamily="34" charset="0"/>
              </a:rPr>
              <a:t>(d) None of the above.</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83553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BDBF9-6DEF-0E5D-968D-E3D04A222070}"/>
              </a:ext>
            </a:extLst>
          </p:cNvPr>
          <p:cNvSpPr>
            <a:spLocks noGrp="1"/>
          </p:cNvSpPr>
          <p:nvPr>
            <p:ph type="title"/>
          </p:nvPr>
        </p:nvSpPr>
        <p:spPr/>
        <p:txBody>
          <a:bodyPr/>
          <a:lstStyle/>
          <a:p>
            <a:r>
              <a:rPr lang="en-US" dirty="0"/>
              <a:t>Fiesta Pizza Without Thinking</a:t>
            </a:r>
          </a:p>
        </p:txBody>
      </p:sp>
      <p:sp>
        <p:nvSpPr>
          <p:cNvPr id="3" name="Content Placeholder 2">
            <a:extLst>
              <a:ext uri="{FF2B5EF4-FFF2-40B4-BE49-F238E27FC236}">
                <a16:creationId xmlns:a16="http://schemas.microsoft.com/office/drawing/2014/main" id="{579BA89A-BD0B-FF7B-344B-26834B2D7C2F}"/>
              </a:ext>
            </a:extLst>
          </p:cNvPr>
          <p:cNvSpPr>
            <a:spLocks noGrp="1"/>
          </p:cNvSpPr>
          <p:nvPr>
            <p:ph idx="1"/>
          </p:nvPr>
        </p:nvSpPr>
        <p:spPr/>
        <p:txBody>
          <a:bodyPr/>
          <a:lstStyle/>
          <a:p>
            <a:r>
              <a:rPr lang="en-US" sz="1800" dirty="0">
                <a:latin typeface="Verdana" panose="020B0604030504040204" pitchFamily="34" charset="0"/>
                <a:ea typeface="Times New Roman" panose="02020603050405020304" pitchFamily="18" charset="0"/>
                <a:cs typeface="Arial" panose="020B0604020202020204" pitchFamily="34" charset="0"/>
              </a:rPr>
              <a:t>John works for Fiesta Pizza as a waiter.  His contract expires on Friday.  John has made several attempts to get the owner of the restaurant to say whether or not he will renew John's contract, but the owner has been non-committal every time.  Finally, in the middle of the crowded breakfast time, John corners the owner and demands an answer; he says he has another job offer and he has to let them know today.</a:t>
            </a:r>
            <a:r>
              <a:rPr lang="en-US" sz="1800" b="1" dirty="0">
                <a:latin typeface="Verdana" panose="020B0604030504040204" pitchFamily="34" charset="0"/>
                <a:ea typeface="Times New Roman" panose="02020603050405020304" pitchFamily="18" charset="0"/>
                <a:cs typeface="Arial" panose="020B0604020202020204" pitchFamily="34" charset="0"/>
              </a:rPr>
              <a:t> </a:t>
            </a:r>
            <a:r>
              <a:rPr lang="en-US" sz="1800" dirty="0">
                <a:latin typeface="Verdana" panose="020B0604030504040204" pitchFamily="34" charset="0"/>
                <a:ea typeface="Times New Roman" panose="02020603050405020304" pitchFamily="18" charset="0"/>
                <a:cs typeface="Arial" panose="020B0604020202020204" pitchFamily="34" charset="0"/>
              </a:rPr>
              <a:t>Without thinking or paying any attention to what he is saying, the preoccupied owner says, "I can't afford to lose my best waiter; go ahead and work."  John works his shift and turns down the other job since he assumes he has a job at Fiesta Pizza.  </a:t>
            </a:r>
          </a:p>
          <a:p>
            <a:r>
              <a:rPr lang="en-US" sz="1800" dirty="0">
                <a:latin typeface="Verdana" panose="020B0604030504040204" pitchFamily="34" charset="0"/>
                <a:ea typeface="Times New Roman" panose="02020603050405020304" pitchFamily="18" charset="0"/>
                <a:cs typeface="Arial" panose="020B0604020202020204" pitchFamily="34" charset="0"/>
              </a:rPr>
              <a:t>Did the owner promise to renew John’s contract?</a:t>
            </a:r>
          </a:p>
          <a:p>
            <a:r>
              <a:rPr lang="en-US" sz="1800" dirty="0">
                <a:latin typeface="Verdana" panose="020B0604030504040204" pitchFamily="34" charset="0"/>
                <a:ea typeface="Times New Roman" panose="02020603050405020304" pitchFamily="18" charset="0"/>
                <a:cs typeface="Arial" panose="020B0604020202020204" pitchFamily="34" charset="0"/>
              </a:rPr>
              <a:t>(a) Yes</a:t>
            </a:r>
          </a:p>
          <a:p>
            <a:r>
              <a:rPr lang="en-US" sz="1800" dirty="0">
                <a:latin typeface="Verdana" panose="020B0604030504040204" pitchFamily="34" charset="0"/>
                <a:ea typeface="Times New Roman" panose="02020603050405020304" pitchFamily="18" charset="0"/>
                <a:cs typeface="Arial" panose="020B0604020202020204" pitchFamily="34" charset="0"/>
              </a:rPr>
              <a:t>(b) No</a:t>
            </a:r>
            <a:endParaRPr lang="en-US" sz="1800"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650480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7B968-A521-C7D3-E0E6-E3BF173187A3}"/>
              </a:ext>
            </a:extLst>
          </p:cNvPr>
          <p:cNvSpPr>
            <a:spLocks noGrp="1"/>
          </p:cNvSpPr>
          <p:nvPr>
            <p:ph type="title"/>
          </p:nvPr>
        </p:nvSpPr>
        <p:spPr/>
        <p:txBody>
          <a:bodyPr/>
          <a:lstStyle/>
          <a:p>
            <a:r>
              <a:rPr lang="en-US" dirty="0"/>
              <a:t>Power To The People</a:t>
            </a:r>
          </a:p>
        </p:txBody>
      </p:sp>
      <p:sp>
        <p:nvSpPr>
          <p:cNvPr id="3" name="Content Placeholder 2">
            <a:extLst>
              <a:ext uri="{FF2B5EF4-FFF2-40B4-BE49-F238E27FC236}">
                <a16:creationId xmlns:a16="http://schemas.microsoft.com/office/drawing/2014/main" id="{CE8162A6-7AEE-5F79-31BC-D108BAAA7F84}"/>
              </a:ext>
            </a:extLst>
          </p:cNvPr>
          <p:cNvSpPr>
            <a:spLocks noGrp="1"/>
          </p:cNvSpPr>
          <p:nvPr>
            <p:ph idx="1"/>
          </p:nvPr>
        </p:nvSpPr>
        <p:spPr/>
        <p:txBody>
          <a:bodyPr/>
          <a:lstStyle/>
          <a:p>
            <a:r>
              <a:rPr lang="en-US" sz="2000" dirty="0">
                <a:latin typeface="Verdana" panose="020B0604030504040204" pitchFamily="34" charset="0"/>
                <a:ea typeface="Times New Roman" panose="02020603050405020304" pitchFamily="18" charset="0"/>
                <a:cs typeface="Verdana" panose="020B0604030504040204" pitchFamily="34" charset="0"/>
              </a:rPr>
              <a:t>PowerToThePeople.com is an Internet business.  Consumers register with </a:t>
            </a:r>
            <a:r>
              <a:rPr lang="en-US" sz="2000" dirty="0" err="1">
                <a:latin typeface="Verdana" panose="020B0604030504040204" pitchFamily="34" charset="0"/>
                <a:ea typeface="Times New Roman" panose="02020603050405020304" pitchFamily="18" charset="0"/>
                <a:cs typeface="Verdana" panose="020B0604030504040204" pitchFamily="34" charset="0"/>
              </a:rPr>
              <a:t>PowerToThePeople</a:t>
            </a:r>
            <a:r>
              <a:rPr lang="en-US" sz="2000" dirty="0">
                <a:latin typeface="Verdana" panose="020B0604030504040204" pitchFamily="34" charset="0"/>
                <a:ea typeface="Times New Roman" panose="02020603050405020304" pitchFamily="18" charset="0"/>
                <a:cs typeface="Verdana" panose="020B0604030504040204" pitchFamily="34" charset="0"/>
              </a:rPr>
              <a:t> (PPP) which then negotiates with businesses on their behalf. If a PPP user wants to purchase a cell phone, for example, he or she fills out a form on PPP indicating the desired specifications, and PPP then searches relevant web sites and presents the relevant information over the PPP site in a list of brand names and prices.  PPP’s home page prominently displays this statement: </a:t>
            </a:r>
            <a:endParaRPr lang="en-US" sz="2000"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833593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78F10B-4D65-CC50-1930-ACAA737DFD6D}"/>
              </a:ext>
            </a:extLst>
          </p:cNvPr>
          <p:cNvSpPr>
            <a:spLocks noGrp="1"/>
          </p:cNvSpPr>
          <p:nvPr>
            <p:ph idx="1"/>
          </p:nvPr>
        </p:nvSpPr>
        <p:spPr>
          <a:xfrm>
            <a:off x="609600" y="228600"/>
            <a:ext cx="11353800" cy="6400800"/>
          </a:xfrm>
        </p:spPr>
        <p:txBody>
          <a:bodyPr/>
          <a:lstStyle/>
          <a:p>
            <a:pPr marL="457200" marR="914400">
              <a:spcBef>
                <a:spcPts val="0"/>
              </a:spcBef>
              <a:spcAft>
                <a:spcPts val="0"/>
              </a:spcAft>
            </a:pPr>
            <a:r>
              <a:rPr lang="en-US" sz="1800" dirty="0">
                <a:latin typeface="Verdana" panose="020B0604030504040204" pitchFamily="34" charset="0"/>
                <a:ea typeface="Times New Roman" panose="02020603050405020304" pitchFamily="18" charset="0"/>
                <a:cs typeface="Verdana" panose="020B0604030504040204" pitchFamily="34" charset="0"/>
              </a:rPr>
              <a:t>Visiting our site entitles you to our lowest price guarantee.  Lowest price or your money back!   You never have to worry if you buy from us!  Find the item you buy for a lower price anywhere within three months of purchase and we will give you your money back </a:t>
            </a:r>
            <a:r>
              <a:rPr lang="en-US" sz="1800" i="1" dirty="0">
                <a:latin typeface="Verdana" panose="020B0604030504040204" pitchFamily="34" charset="0"/>
                <a:ea typeface="Times New Roman" panose="02020603050405020304" pitchFamily="18" charset="0"/>
                <a:cs typeface="Verdana" panose="020B0604030504040204" pitchFamily="34" charset="0"/>
              </a:rPr>
              <a:t>and</a:t>
            </a:r>
            <a:r>
              <a:rPr lang="en-US" sz="1800" dirty="0">
                <a:latin typeface="Verdana" panose="020B0604030504040204" pitchFamily="34" charset="0"/>
                <a:ea typeface="Times New Roman" panose="02020603050405020304" pitchFamily="18" charset="0"/>
                <a:cs typeface="Verdana" panose="020B0604030504040204" pitchFamily="34" charset="0"/>
              </a:rPr>
              <a:t> you keep the item.</a:t>
            </a:r>
            <a:endParaRPr lang="en-US" sz="1800" dirty="0">
              <a:latin typeface="Times New Roman" panose="02020603050405020304" pitchFamily="18" charset="0"/>
              <a:ea typeface="Times New Roman" panose="02020603050405020304" pitchFamily="18" charset="0"/>
            </a:endParaRPr>
          </a:p>
          <a:p>
            <a:pPr marL="0">
              <a:spcBef>
                <a:spcPts val="0"/>
              </a:spcBef>
              <a:spcAft>
                <a:spcPts val="0"/>
              </a:spcAft>
            </a:pPr>
            <a:r>
              <a:rPr lang="en-US" sz="1800" dirty="0">
                <a:latin typeface="Verdana" panose="020B0604030504040204" pitchFamily="34" charset="0"/>
                <a:ea typeface="Times New Roman" panose="02020603050405020304" pitchFamily="18" charset="0"/>
                <a:cs typeface="Verdana" panose="020B0604030504040204" pitchFamily="34" charset="0"/>
              </a:rPr>
              <a:t>Susan wants to purchase a Nokia 9000 cell phone, and she orders one over the web site.  However, Nokia has discontinued making the Nokia 9000 and PPP does not have one to send Susan.  They send her the new model that Nokia has made to replace the Nokia 9000, the Nokia 9500. It has all the features of the 9000 plus better battery life and better voice quality.  PPP charges Susan the price for the 9000 ($800) even though the 9500 sells on PPP for $1000.  Susan does not object when she receives the Nokia 9500.  </a:t>
            </a:r>
            <a:endParaRPr lang="en-US" sz="1800" dirty="0">
              <a:latin typeface="Times New Roman" panose="02020603050405020304" pitchFamily="18" charset="0"/>
              <a:ea typeface="Times New Roman" panose="02020603050405020304" pitchFamily="18" charset="0"/>
            </a:endParaRPr>
          </a:p>
          <a:p>
            <a:pPr marL="0">
              <a:spcBef>
                <a:spcPts val="0"/>
              </a:spcBef>
              <a:spcAft>
                <a:spcPts val="0"/>
              </a:spcAft>
            </a:pPr>
            <a:r>
              <a:rPr lang="en-US" sz="1800" dirty="0">
                <a:latin typeface="Verdana" panose="020B0604030504040204" pitchFamily="34" charset="0"/>
                <a:ea typeface="Times New Roman" panose="02020603050405020304" pitchFamily="18" charset="0"/>
                <a:cs typeface="Verdana" panose="020B0604030504040204" pitchFamily="34" charset="0"/>
              </a:rPr>
              <a:t>A week after receiving the phone, Susan discovers that she could have purchased a Nokia 9000 phone on Buy.com for $780.  Buy.com offers items </a:t>
            </a:r>
            <a:r>
              <a:rPr lang="en-US" sz="1800" i="1" dirty="0">
                <a:latin typeface="Verdana" panose="020B0604030504040204" pitchFamily="34" charset="0"/>
                <a:ea typeface="Times New Roman" panose="02020603050405020304" pitchFamily="18" charset="0"/>
                <a:cs typeface="Verdana" panose="020B0604030504040204" pitchFamily="34" charset="0"/>
              </a:rPr>
              <a:t>below cost</a:t>
            </a:r>
            <a:r>
              <a:rPr lang="en-US" sz="1800" dirty="0">
                <a:latin typeface="Verdana" panose="020B0604030504040204" pitchFamily="34" charset="0"/>
                <a:ea typeface="Times New Roman" panose="02020603050405020304" pitchFamily="18" charset="0"/>
                <a:cs typeface="Verdana" panose="020B0604030504040204" pitchFamily="34" charset="0"/>
              </a:rPr>
              <a:t> on its web site and makes money on advertising revenue.  She requests her money back from PPP, but it refuses to give her money back. </a:t>
            </a:r>
            <a:endParaRPr lang="en-US" sz="1800" dirty="0">
              <a:latin typeface="Times New Roman" panose="02020603050405020304" pitchFamily="18" charset="0"/>
              <a:ea typeface="Times New Roman" panose="02020603050405020304" pitchFamily="18" charset="0"/>
            </a:endParaRPr>
          </a:p>
          <a:p>
            <a:pPr marL="0">
              <a:spcBef>
                <a:spcPts val="0"/>
              </a:spcBef>
              <a:spcAft>
                <a:spcPts val="0"/>
              </a:spcAft>
            </a:pPr>
            <a:r>
              <a:rPr lang="en-US" sz="1800" dirty="0">
                <a:latin typeface="Verdana" panose="020B0604030504040204" pitchFamily="34" charset="0"/>
                <a:ea typeface="Times New Roman" panose="02020603050405020304" pitchFamily="18" charset="0"/>
                <a:cs typeface="Verdana" panose="020B0604030504040204" pitchFamily="34" charset="0"/>
              </a:rPr>
              <a:t>Is Susan legally entitled to her money back?  </a:t>
            </a:r>
          </a:p>
          <a:p>
            <a:pPr marL="0" indent="0">
              <a:spcBef>
                <a:spcPts val="0"/>
              </a:spcBef>
              <a:spcAft>
                <a:spcPts val="0"/>
              </a:spcAft>
              <a:buNone/>
            </a:pPr>
            <a:r>
              <a:rPr lang="en-US" sz="1800" dirty="0">
                <a:latin typeface="Verdana" panose="020B0604030504040204" pitchFamily="34" charset="0"/>
                <a:ea typeface="Times New Roman" panose="02020603050405020304" pitchFamily="18" charset="0"/>
              </a:rPr>
              <a:t>(a) Yes </a:t>
            </a:r>
          </a:p>
          <a:p>
            <a:pPr marL="0" indent="0">
              <a:spcBef>
                <a:spcPts val="0"/>
              </a:spcBef>
              <a:spcAft>
                <a:spcPts val="0"/>
              </a:spcAft>
              <a:buNone/>
            </a:pPr>
            <a:r>
              <a:rPr lang="en-US" sz="1800" dirty="0">
                <a:latin typeface="Verdana" panose="020B0604030504040204" pitchFamily="34" charset="0"/>
                <a:ea typeface="Times New Roman" panose="02020603050405020304" pitchFamily="18" charset="0"/>
              </a:rPr>
              <a:t>(b) No</a:t>
            </a:r>
            <a:endParaRPr lang="en-US" sz="1800"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273406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79B61-2D35-27DF-2A74-C81B8A77AA78}"/>
              </a:ext>
            </a:extLst>
          </p:cNvPr>
          <p:cNvSpPr>
            <a:spLocks noGrp="1"/>
          </p:cNvSpPr>
          <p:nvPr>
            <p:ph type="title"/>
          </p:nvPr>
        </p:nvSpPr>
        <p:spPr/>
        <p:txBody>
          <a:bodyPr/>
          <a:lstStyle/>
          <a:p>
            <a:r>
              <a:rPr lang="en-US" dirty="0"/>
              <a:t>Hog Maws and Chitterlings</a:t>
            </a:r>
          </a:p>
        </p:txBody>
      </p:sp>
      <p:sp>
        <p:nvSpPr>
          <p:cNvPr id="3" name="Content Placeholder 2">
            <a:extLst>
              <a:ext uri="{FF2B5EF4-FFF2-40B4-BE49-F238E27FC236}">
                <a16:creationId xmlns:a16="http://schemas.microsoft.com/office/drawing/2014/main" id="{A0E4D0B9-05F3-DA81-8E7B-B61A10242116}"/>
              </a:ext>
            </a:extLst>
          </p:cNvPr>
          <p:cNvSpPr>
            <a:spLocks noGrp="1"/>
          </p:cNvSpPr>
          <p:nvPr>
            <p:ph idx="1"/>
          </p:nvPr>
        </p:nvSpPr>
        <p:spPr>
          <a:xfrm>
            <a:off x="578893" y="1066800"/>
            <a:ext cx="10972800" cy="4530725"/>
          </a:xfrm>
        </p:spPr>
        <p:txBody>
          <a:bodyPr/>
          <a:lstStyle/>
          <a:p>
            <a:r>
              <a:rPr lang="en-US" sz="2200" dirty="0">
                <a:ea typeface="Times New Roman" panose="02020603050405020304" pitchFamily="18" charset="0"/>
              </a:rPr>
              <a:t>Steve </a:t>
            </a:r>
            <a:r>
              <a:rPr lang="en-US" sz="2200" dirty="0" err="1">
                <a:ea typeface="Times New Roman" panose="02020603050405020304" pitchFamily="18" charset="0"/>
              </a:rPr>
              <a:t>Sowle</a:t>
            </a:r>
            <a:r>
              <a:rPr lang="en-US" sz="2200" dirty="0">
                <a:ea typeface="Times New Roman" panose="02020603050405020304" pitchFamily="18" charset="0"/>
              </a:rPr>
              <a:t>, a Korean Chef with a passion for soul food, owns and operates Seoul Soul, a restaurant specializing in a Korean interpretation of soul food.  On May 10, </a:t>
            </a:r>
            <a:r>
              <a:rPr lang="en-US" sz="2200" dirty="0" err="1">
                <a:ea typeface="Times New Roman" panose="02020603050405020304" pitchFamily="18" charset="0"/>
              </a:rPr>
              <a:t>Sowle</a:t>
            </a:r>
            <a:r>
              <a:rPr lang="en-US" sz="2200" dirty="0">
                <a:ea typeface="Times New Roman" panose="02020603050405020304" pitchFamily="18" charset="0"/>
              </a:rPr>
              <a:t> is negotiating with Brill’s Broccoli and More, a food importer, for the delivery of soybeans and collard greens.  “What about selling me 50 pounds of chitterlings and 100 pounds of hog maws?  To be delivered along with the collard greens and soybeans.  Payment to be at the market price prevailing today.”  Brill agrees. Chitterlings are pig intestines, and hog maws are pig stomachs, but Brill, unfamiliar with soul food terms, thinks that chitterlings are pig stomachs, and hog maws are pig intestines.  Brill later delivers 100 pounds of pig intestines (chitterlings) and 50 pounds of pig stomachs (hog maws) instead of 50 pounds of pig intestines (chitterlings) and 100 pounds of pig stomachs (hog maws).  What did Brill promise to deliver?  </a:t>
            </a:r>
          </a:p>
          <a:p>
            <a:r>
              <a:rPr lang="en-US" sz="2200" dirty="0"/>
              <a:t>(a) </a:t>
            </a:r>
            <a:r>
              <a:rPr lang="en-US" sz="2200" dirty="0">
                <a:ea typeface="Times New Roman" panose="02020603050405020304" pitchFamily="18" charset="0"/>
              </a:rPr>
              <a:t>100 pounds of pig intestines (chitterlings) and 50 pounds of pig stomachs (hog maws).</a:t>
            </a:r>
            <a:endParaRPr lang="en-US" sz="2200" dirty="0"/>
          </a:p>
          <a:p>
            <a:r>
              <a:rPr lang="en-US" sz="2200" dirty="0"/>
              <a:t>(b) </a:t>
            </a:r>
            <a:r>
              <a:rPr lang="en-US" sz="2200" dirty="0">
                <a:ea typeface="Times New Roman" panose="02020603050405020304" pitchFamily="18" charset="0"/>
              </a:rPr>
              <a:t>50 pounds of pig intestines (chitterlings) and 100 pounds of pig stomachs (hog maws). </a:t>
            </a:r>
            <a:endParaRPr lang="en-US" sz="2200" dirty="0"/>
          </a:p>
          <a:p>
            <a:endParaRPr lang="en-US" dirty="0"/>
          </a:p>
        </p:txBody>
      </p:sp>
    </p:spTree>
    <p:extLst>
      <p:ext uri="{BB962C8B-B14F-4D97-AF65-F5344CB8AC3E}">
        <p14:creationId xmlns:p14="http://schemas.microsoft.com/office/powerpoint/2010/main" val="3890244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E63A5-6429-417D-CB80-A0EF676ADFEF}"/>
              </a:ext>
            </a:extLst>
          </p:cNvPr>
          <p:cNvSpPr>
            <a:spLocks noGrp="1"/>
          </p:cNvSpPr>
          <p:nvPr>
            <p:ph type="title"/>
          </p:nvPr>
        </p:nvSpPr>
        <p:spPr/>
        <p:txBody>
          <a:bodyPr/>
          <a:lstStyle/>
          <a:p>
            <a:r>
              <a:rPr lang="en-US" dirty="0"/>
              <a:t>Currently Most Popular Music</a:t>
            </a:r>
          </a:p>
        </p:txBody>
      </p:sp>
      <p:sp>
        <p:nvSpPr>
          <p:cNvPr id="3" name="Content Placeholder 2">
            <a:extLst>
              <a:ext uri="{FF2B5EF4-FFF2-40B4-BE49-F238E27FC236}">
                <a16:creationId xmlns:a16="http://schemas.microsoft.com/office/drawing/2014/main" id="{92435AD7-63BA-B844-CCA5-9940FB98C3D8}"/>
              </a:ext>
            </a:extLst>
          </p:cNvPr>
          <p:cNvSpPr>
            <a:spLocks noGrp="1"/>
          </p:cNvSpPr>
          <p:nvPr>
            <p:ph idx="1"/>
          </p:nvPr>
        </p:nvSpPr>
        <p:spPr>
          <a:xfrm>
            <a:off x="609600" y="1524000"/>
            <a:ext cx="10972800" cy="4530725"/>
          </a:xfrm>
        </p:spPr>
        <p:txBody>
          <a:bodyPr/>
          <a:lstStyle/>
          <a:p>
            <a:r>
              <a:rPr lang="en-US" sz="2400" dirty="0">
                <a:ea typeface="Times New Roman" panose="02020603050405020304" pitchFamily="18" charset="0"/>
              </a:rPr>
              <a:t>John, a jazz guitarist, has a contract with Jazz Club to perform for one week. In the contract, Jazz Club stipulates that John is to play jazz that is currently the most popular. John and The Jazz Club believe that this includes music from Ricky Smyth, Don Waters, and The Saxophones. Neither party mentions these performers in the negotiations or the contract, and neither party really cares what music is played as long as it is the currently most popular. Subsequent to forming the contract, several new performers have come on the scene and have skyrocketed in popularity. John believes that these new songs are currently the most popular. When John steps on the stage and starts performing songs from this new act, the management of The Jazz Club immediately shuts off the electricity to the stage and tells John that the music he is playing is not what he promised to play.</a:t>
            </a:r>
          </a:p>
          <a:p>
            <a:r>
              <a:rPr lang="en-US" sz="2400" dirty="0"/>
              <a:t>(a) The owner is correct.</a:t>
            </a:r>
          </a:p>
          <a:p>
            <a:r>
              <a:rPr lang="en-US" sz="2400" dirty="0"/>
              <a:t>(b) The owner is not correct</a:t>
            </a:r>
          </a:p>
        </p:txBody>
      </p:sp>
    </p:spTree>
    <p:extLst>
      <p:ext uri="{BB962C8B-B14F-4D97-AF65-F5344CB8AC3E}">
        <p14:creationId xmlns:p14="http://schemas.microsoft.com/office/powerpoint/2010/main" val="527335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8CD02-08D1-91E1-7E12-45A238A229C5}"/>
              </a:ext>
            </a:extLst>
          </p:cNvPr>
          <p:cNvSpPr>
            <a:spLocks noGrp="1"/>
          </p:cNvSpPr>
          <p:nvPr>
            <p:ph type="title"/>
          </p:nvPr>
        </p:nvSpPr>
        <p:spPr/>
        <p:txBody>
          <a:bodyPr/>
          <a:lstStyle/>
          <a:p>
            <a:r>
              <a:rPr lang="en-US" dirty="0"/>
              <a:t>Red Or Blue?</a:t>
            </a:r>
          </a:p>
        </p:txBody>
      </p:sp>
      <p:sp>
        <p:nvSpPr>
          <p:cNvPr id="3" name="Content Placeholder 2">
            <a:extLst>
              <a:ext uri="{FF2B5EF4-FFF2-40B4-BE49-F238E27FC236}">
                <a16:creationId xmlns:a16="http://schemas.microsoft.com/office/drawing/2014/main" id="{4EBACD57-50B9-65B2-B1EB-41A05C11A16D}"/>
              </a:ext>
            </a:extLst>
          </p:cNvPr>
          <p:cNvSpPr>
            <a:spLocks noGrp="1"/>
          </p:cNvSpPr>
          <p:nvPr>
            <p:ph idx="1"/>
          </p:nvPr>
        </p:nvSpPr>
        <p:spPr/>
        <p:txBody>
          <a:bodyPr/>
          <a:lstStyle/>
          <a:p>
            <a:pPr marL="0" marR="0" indent="457200">
              <a:lnSpc>
                <a:spcPct val="115000"/>
              </a:lnSpc>
              <a:spcBef>
                <a:spcPts val="0"/>
              </a:spcBef>
              <a:spcAft>
                <a:spcPts val="0"/>
              </a:spcAft>
            </a:pPr>
            <a:r>
              <a:rPr lang="en-US" sz="1800" dirty="0">
                <a:effectLst/>
                <a:latin typeface="Verdana" panose="020B0604030504040204" pitchFamily="34" charset="0"/>
                <a:ea typeface="Calibri" panose="020F0502020204030204" pitchFamily="34" charset="0"/>
                <a:cs typeface="Times New Roman" panose="02020603050405020304" pitchFamily="18" charset="0"/>
              </a:rPr>
              <a:t>Steve </a:t>
            </a:r>
            <a:r>
              <a:rPr lang="en-US" sz="1800" dirty="0" err="1">
                <a:effectLst/>
                <a:latin typeface="Verdana" panose="020B0604030504040204" pitchFamily="34" charset="0"/>
                <a:ea typeface="Calibri" panose="020F0502020204030204" pitchFamily="34" charset="0"/>
                <a:cs typeface="Times New Roman" panose="02020603050405020304" pitchFamily="18" charset="0"/>
              </a:rPr>
              <a:t>Sowle</a:t>
            </a:r>
            <a:r>
              <a:rPr lang="en-US" sz="1800" dirty="0">
                <a:effectLst/>
                <a:latin typeface="Verdana" panose="020B0604030504040204" pitchFamily="34" charset="0"/>
                <a:ea typeface="Calibri" panose="020F0502020204030204" pitchFamily="34" charset="0"/>
                <a:cs typeface="Times New Roman" panose="02020603050405020304" pitchFamily="18" charset="0"/>
              </a:rPr>
              <a:t> owns and operates </a:t>
            </a:r>
            <a:r>
              <a:rPr lang="en-US" sz="1800" dirty="0" err="1">
                <a:effectLst/>
                <a:latin typeface="Verdana" panose="020B0604030504040204" pitchFamily="34" charset="0"/>
                <a:ea typeface="Calibri" panose="020F0502020204030204" pitchFamily="34" charset="0"/>
                <a:cs typeface="Times New Roman" panose="02020603050405020304" pitchFamily="18" charset="0"/>
              </a:rPr>
              <a:t>Crique</a:t>
            </a:r>
            <a:r>
              <a:rPr lang="en-US" sz="1800" dirty="0">
                <a:effectLst/>
                <a:latin typeface="Verdana" panose="020B0604030504040204" pitchFamily="34" charset="0"/>
                <a:ea typeface="Calibri" panose="020F0502020204030204" pitchFamily="34" charset="0"/>
                <a:cs typeface="Times New Roman" panose="02020603050405020304" pitchFamily="18" charset="0"/>
              </a:rPr>
              <a:t> du </a:t>
            </a:r>
            <a:r>
              <a:rPr lang="en-US" sz="1800" dirty="0" err="1">
                <a:effectLst/>
                <a:latin typeface="Verdana" panose="020B0604030504040204" pitchFamily="34" charset="0"/>
                <a:ea typeface="Calibri" panose="020F0502020204030204" pitchFamily="34" charset="0"/>
                <a:cs typeface="Times New Roman" panose="02020603050405020304" pitchFamily="18" charset="0"/>
              </a:rPr>
              <a:t>Sowlé</a:t>
            </a:r>
            <a:r>
              <a:rPr lang="en-US" sz="1800" dirty="0">
                <a:effectLst/>
                <a:latin typeface="Verdana" panose="020B0604030504040204" pitchFamily="34" charset="0"/>
                <a:ea typeface="Calibri" panose="020F0502020204030204" pitchFamily="34" charset="0"/>
                <a:cs typeface="Times New Roman" panose="02020603050405020304" pitchFamily="18" charset="0"/>
              </a:rPr>
              <a:t>, the sole </a:t>
            </a:r>
            <a:r>
              <a:rPr lang="en-US" sz="1800" dirty="0" err="1">
                <a:effectLst/>
                <a:latin typeface="Verdana" panose="020B0604030504040204" pitchFamily="34" charset="0"/>
                <a:ea typeface="Calibri" panose="020F0502020204030204" pitchFamily="34" charset="0"/>
                <a:cs typeface="Times New Roman" panose="02020603050405020304" pitchFamily="18" charset="0"/>
              </a:rPr>
              <a:t>Sowle</a:t>
            </a:r>
            <a:r>
              <a:rPr lang="en-US" sz="1800" dirty="0">
                <a:effectLst/>
                <a:latin typeface="Verdana" panose="020B0604030504040204" pitchFamily="34" charset="0"/>
                <a:ea typeface="Calibri" panose="020F0502020204030204" pitchFamily="34" charset="0"/>
                <a:cs typeface="Times New Roman" panose="02020603050405020304" pitchFamily="18" charset="0"/>
              </a:rPr>
              <a:t> soul circus. For his premiere in Las Vegas, </a:t>
            </a:r>
            <a:r>
              <a:rPr lang="en-US" sz="1800" dirty="0" err="1">
                <a:effectLst/>
                <a:latin typeface="Verdana" panose="020B0604030504040204" pitchFamily="34" charset="0"/>
                <a:ea typeface="Calibri" panose="020F0502020204030204" pitchFamily="34" charset="0"/>
                <a:cs typeface="Times New Roman" panose="02020603050405020304" pitchFamily="18" charset="0"/>
              </a:rPr>
              <a:t>Sowle</a:t>
            </a:r>
            <a:r>
              <a:rPr lang="en-US" sz="1800" dirty="0">
                <a:effectLst/>
                <a:latin typeface="Verdana" panose="020B0604030504040204" pitchFamily="34" charset="0"/>
                <a:ea typeface="Calibri" panose="020F0502020204030204" pitchFamily="34" charset="0"/>
                <a:cs typeface="Times New Roman" panose="02020603050405020304" pitchFamily="18" charset="0"/>
              </a:rPr>
              <a:t> is negotiating with Ruddy Stein of the circus supply company, Equipment Roche, for trapezes and other equipment. </a:t>
            </a:r>
            <a:r>
              <a:rPr lang="en-US" sz="1800" dirty="0" err="1">
                <a:effectLst/>
                <a:latin typeface="Verdana" panose="020B0604030504040204" pitchFamily="34" charset="0"/>
                <a:ea typeface="Calibri" panose="020F0502020204030204" pitchFamily="34" charset="0"/>
                <a:cs typeface="Times New Roman" panose="02020603050405020304" pitchFamily="18" charset="0"/>
              </a:rPr>
              <a:t>Sowle</a:t>
            </a:r>
            <a:r>
              <a:rPr lang="en-US" sz="1800" dirty="0">
                <a:effectLst/>
                <a:latin typeface="Verdana" panose="020B0604030504040204" pitchFamily="34" charset="0"/>
                <a:ea typeface="Calibri" panose="020F0502020204030204" pitchFamily="34" charset="0"/>
                <a:cs typeface="Times New Roman" panose="02020603050405020304" pitchFamily="18" charset="0"/>
              </a:rPr>
              <a:t> sends Stein a note saying, “I need trapezes, free ropes, aerial silks. Can you supply them?” Stein responds, “What if I send you our standard purchase order agreement for you to fill out specifying exactly what and how much you want? Fill it out, send it back to me. I’ll check our supply, but I am sure we can do it.” </a:t>
            </a:r>
            <a:r>
              <a:rPr lang="en-US" sz="1800" dirty="0" err="1">
                <a:effectLst/>
                <a:latin typeface="Verdana" panose="020B0604030504040204" pitchFamily="34" charset="0"/>
                <a:ea typeface="Calibri" panose="020F0502020204030204" pitchFamily="34" charset="0"/>
                <a:cs typeface="Times New Roman" panose="02020603050405020304" pitchFamily="18" charset="0"/>
              </a:rPr>
              <a:t>Sowle</a:t>
            </a:r>
            <a:r>
              <a:rPr lang="en-US" sz="1800" dirty="0">
                <a:effectLst/>
                <a:latin typeface="Verdana" panose="020B0604030504040204" pitchFamily="34" charset="0"/>
                <a:ea typeface="Calibri" panose="020F0502020204030204" pitchFamily="34" charset="0"/>
                <a:cs typeface="Times New Roman" panose="02020603050405020304" pitchFamily="18" charset="0"/>
              </a:rPr>
              <a:t> agrees to the arrangement, and Stein sends an unsigned purchase order agreement for </a:t>
            </a:r>
            <a:r>
              <a:rPr lang="en-US" sz="1800" dirty="0" err="1">
                <a:effectLst/>
                <a:latin typeface="Verdana" panose="020B0604030504040204" pitchFamily="34" charset="0"/>
                <a:ea typeface="Calibri" panose="020F0502020204030204" pitchFamily="34" charset="0"/>
                <a:cs typeface="Times New Roman" panose="02020603050405020304" pitchFamily="18" charset="0"/>
              </a:rPr>
              <a:t>Sowle</a:t>
            </a:r>
            <a:r>
              <a:rPr lang="en-US" sz="1800" dirty="0">
                <a:effectLst/>
                <a:latin typeface="Verdana" panose="020B0604030504040204" pitchFamily="34" charset="0"/>
                <a:ea typeface="Calibri" panose="020F0502020204030204" pitchFamily="34" charset="0"/>
                <a:cs typeface="Times New Roman" panose="02020603050405020304" pitchFamily="18" charset="0"/>
              </a:rPr>
              <a:t> to fill out. </a:t>
            </a:r>
            <a:r>
              <a:rPr lang="en-US" sz="1800" dirty="0" err="1">
                <a:effectLst/>
                <a:latin typeface="Verdana" panose="020B0604030504040204" pitchFamily="34" charset="0"/>
                <a:ea typeface="Calibri" panose="020F0502020204030204" pitchFamily="34" charset="0"/>
                <a:cs typeface="Times New Roman" panose="02020603050405020304" pitchFamily="18" charset="0"/>
              </a:rPr>
              <a:t>Sowle</a:t>
            </a:r>
            <a:r>
              <a:rPr lang="en-US" sz="1800" dirty="0">
                <a:effectLst/>
                <a:latin typeface="Verdana" panose="020B0604030504040204" pitchFamily="34" charset="0"/>
                <a:ea typeface="Calibri" panose="020F0502020204030204" pitchFamily="34" charset="0"/>
                <a:cs typeface="Times New Roman" panose="02020603050405020304" pitchFamily="18" charset="0"/>
              </a:rPr>
              <a:t> does so, specifying in detail the type and quantity of the equipment he needs, including “40 red aerial silks.” </a:t>
            </a:r>
            <a:r>
              <a:rPr lang="en-US" sz="1800" dirty="0" err="1">
                <a:effectLst/>
                <a:latin typeface="Verdana" panose="020B0604030504040204" pitchFamily="34" charset="0"/>
                <a:ea typeface="Calibri" panose="020F0502020204030204" pitchFamily="34" charset="0"/>
                <a:cs typeface="Times New Roman" panose="02020603050405020304" pitchFamily="18" charset="0"/>
              </a:rPr>
              <a:t>Sowle</a:t>
            </a:r>
            <a:r>
              <a:rPr lang="en-US" sz="1800" dirty="0">
                <a:effectLst/>
                <a:latin typeface="Verdana" panose="020B0604030504040204" pitchFamily="34" charset="0"/>
                <a:ea typeface="Calibri" panose="020F0502020204030204" pitchFamily="34" charset="0"/>
                <a:cs typeface="Times New Roman" panose="02020603050405020304" pitchFamily="18" charset="0"/>
              </a:rPr>
              <a:t> signs the form and returns it. Before Stein can respond, </a:t>
            </a:r>
            <a:r>
              <a:rPr lang="en-US" sz="1800" dirty="0" err="1">
                <a:effectLst/>
                <a:latin typeface="Verdana" panose="020B0604030504040204" pitchFamily="34" charset="0"/>
                <a:ea typeface="Calibri" panose="020F0502020204030204" pitchFamily="34" charset="0"/>
                <a:cs typeface="Times New Roman" panose="02020603050405020304" pitchFamily="18" charset="0"/>
              </a:rPr>
              <a:t>Sowle</a:t>
            </a:r>
            <a:r>
              <a:rPr lang="en-US" sz="1800" dirty="0">
                <a:effectLst/>
                <a:latin typeface="Verdana" panose="020B0604030504040204" pitchFamily="34" charset="0"/>
                <a:ea typeface="Calibri" panose="020F0502020204030204" pitchFamily="34" charset="0"/>
                <a:cs typeface="Times New Roman" panose="02020603050405020304" pitchFamily="18" charset="0"/>
              </a:rPr>
              <a:t> calls Stein and says, “I said 40 </a:t>
            </a:r>
            <a:r>
              <a:rPr lang="en-US" sz="1800" i="1" dirty="0">
                <a:effectLst/>
                <a:latin typeface="Verdana" panose="020B0604030504040204" pitchFamily="34" charset="0"/>
                <a:ea typeface="Calibri" panose="020F0502020204030204" pitchFamily="34" charset="0"/>
                <a:cs typeface="Times New Roman" panose="02020603050405020304" pitchFamily="18" charset="0"/>
              </a:rPr>
              <a:t>red</a:t>
            </a:r>
            <a:r>
              <a:rPr lang="en-US" sz="1800" dirty="0">
                <a:effectLst/>
                <a:latin typeface="Verdana" panose="020B0604030504040204" pitchFamily="34" charset="0"/>
                <a:ea typeface="Calibri" panose="020F0502020204030204" pitchFamily="34" charset="0"/>
                <a:cs typeface="Times New Roman" panose="02020603050405020304" pitchFamily="18" charset="0"/>
              </a:rPr>
              <a:t> silks, but can we understand that to be blue silks instead?” Stein agrees. “Blue it is,” he says. Neither </a:t>
            </a:r>
            <a:r>
              <a:rPr lang="en-US" sz="1800" dirty="0">
                <a:latin typeface="Verdana" panose="020B0604030504040204" pitchFamily="34" charset="0"/>
                <a:ea typeface="Calibri" panose="020F0502020204030204" pitchFamily="34" charset="0"/>
                <a:cs typeface="Times New Roman" panose="02020603050405020304" pitchFamily="18" charset="0"/>
              </a:rPr>
              <a:t>bothers to change the word ‘red’ in the written agreement, which Stein signs.</a:t>
            </a:r>
          </a:p>
          <a:p>
            <a:pPr marL="0" marR="0" indent="457200">
              <a:lnSpc>
                <a:spcPct val="115000"/>
              </a:lnSpc>
              <a:spcBef>
                <a:spcPts val="0"/>
              </a:spcBef>
              <a:spcAft>
                <a:spcPts val="0"/>
              </a:spcAft>
            </a:pPr>
            <a:r>
              <a:rPr lang="en-US" sz="1800" dirty="0">
                <a:effectLst/>
                <a:latin typeface="Verdana" panose="020B0604030504040204" pitchFamily="34" charset="0"/>
                <a:ea typeface="Calibri" panose="020F0502020204030204" pitchFamily="34" charset="0"/>
                <a:cs typeface="Times New Roman" panose="02020603050405020304" pitchFamily="18" charset="0"/>
              </a:rPr>
              <a:t>Did Stein promise to </a:t>
            </a:r>
            <a:r>
              <a:rPr lang="en-US" sz="1800" dirty="0">
                <a:latin typeface="Verdana" panose="020B0604030504040204" pitchFamily="34" charset="0"/>
                <a:ea typeface="Calibri" panose="020F0502020204030204" pitchFamily="34" charset="0"/>
                <a:cs typeface="Times New Roman" panose="02020603050405020304" pitchFamily="18" charset="0"/>
              </a:rPr>
              <a:t>provide blue silks? </a:t>
            </a:r>
          </a:p>
          <a:p>
            <a:pPr marL="0" marR="0" indent="0">
              <a:lnSpc>
                <a:spcPct val="115000"/>
              </a:lnSpc>
              <a:spcBef>
                <a:spcPts val="0"/>
              </a:spcBef>
              <a:spcAft>
                <a:spcPts val="0"/>
              </a:spcAft>
              <a:buNone/>
            </a:pPr>
            <a:r>
              <a:rPr lang="en-US" sz="1800" dirty="0">
                <a:latin typeface="Verdana" panose="020B0604030504040204" pitchFamily="34" charset="0"/>
                <a:ea typeface="Calibri" panose="020F0502020204030204" pitchFamily="34" charset="0"/>
                <a:cs typeface="Times New Roman" panose="02020603050405020304" pitchFamily="18" charset="0"/>
              </a:rPr>
              <a:t>(a) Yes</a:t>
            </a:r>
          </a:p>
          <a:p>
            <a:pPr marL="0" marR="0" indent="0">
              <a:lnSpc>
                <a:spcPct val="115000"/>
              </a:lnSpc>
              <a:spcBef>
                <a:spcPts val="0"/>
              </a:spcBef>
              <a:spcAft>
                <a:spcPts val="0"/>
              </a:spcAft>
              <a:buNone/>
            </a:pPr>
            <a:r>
              <a:rPr lang="en-US" sz="1800" dirty="0">
                <a:effectLst/>
                <a:latin typeface="Verdana" panose="020B0604030504040204" pitchFamily="34" charset="0"/>
                <a:ea typeface="Calibri" panose="020F0502020204030204" pitchFamily="34" charset="0"/>
                <a:cs typeface="Times New Roman" panose="02020603050405020304" pitchFamily="18" charset="0"/>
              </a:rPr>
              <a:t>(b) No</a:t>
            </a:r>
          </a:p>
        </p:txBody>
      </p:sp>
    </p:spTree>
    <p:extLst>
      <p:ext uri="{BB962C8B-B14F-4D97-AF65-F5344CB8AC3E}">
        <p14:creationId xmlns:p14="http://schemas.microsoft.com/office/powerpoint/2010/main" val="2135300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13BF7-F421-4A71-8190-3782B22F2366}"/>
              </a:ext>
            </a:extLst>
          </p:cNvPr>
          <p:cNvSpPr>
            <a:spLocks noGrp="1"/>
          </p:cNvSpPr>
          <p:nvPr>
            <p:ph type="title"/>
          </p:nvPr>
        </p:nvSpPr>
        <p:spPr/>
        <p:txBody>
          <a:bodyPr/>
          <a:lstStyle/>
          <a:p>
            <a:r>
              <a:rPr lang="en-US" dirty="0"/>
              <a:t>Frozen, </a:t>
            </a:r>
            <a:r>
              <a:rPr lang="en-US" dirty="0" err="1"/>
              <a:t>Eviserated</a:t>
            </a:r>
            <a:r>
              <a:rPr lang="en-US" dirty="0"/>
              <a:t> Chickens</a:t>
            </a:r>
          </a:p>
        </p:txBody>
      </p:sp>
      <p:sp>
        <p:nvSpPr>
          <p:cNvPr id="3" name="Content Placeholder 2">
            <a:extLst>
              <a:ext uri="{FF2B5EF4-FFF2-40B4-BE49-F238E27FC236}">
                <a16:creationId xmlns:a16="http://schemas.microsoft.com/office/drawing/2014/main" id="{338C3A73-E05F-4FFB-9F4E-4C70FBE4F329}"/>
              </a:ext>
            </a:extLst>
          </p:cNvPr>
          <p:cNvSpPr>
            <a:spLocks noGrp="1"/>
          </p:cNvSpPr>
          <p:nvPr>
            <p:ph idx="1"/>
          </p:nvPr>
        </p:nvSpPr>
        <p:spPr>
          <a:xfrm>
            <a:off x="685800" y="990600"/>
            <a:ext cx="11049000" cy="5791200"/>
          </a:xfrm>
        </p:spPr>
        <p:txBody>
          <a:bodyPr/>
          <a:lstStyle/>
          <a:p>
            <a:pPr marL="0">
              <a:spcBef>
                <a:spcPts val="0"/>
              </a:spcBef>
              <a:spcAft>
                <a:spcPts val="0"/>
              </a:spcAft>
            </a:pPr>
            <a:r>
              <a:rPr lang="en-US" sz="2200" dirty="0">
                <a:ea typeface="Times New Roman" panose="02020603050405020304" pitchFamily="18" charset="0"/>
                <a:cs typeface="Arial" panose="020B0604020202020204" pitchFamily="34" charset="0"/>
              </a:rPr>
              <a:t>Ace Trucking contracts with Chickens R Us to transport frozen, eviscerated chickens from Georgia to North Carolina. </a:t>
            </a:r>
            <a:r>
              <a:rPr lang="en-US" sz="2200" b="1" dirty="0">
                <a:ea typeface="Times New Roman" panose="02020603050405020304" pitchFamily="18" charset="0"/>
                <a:cs typeface="Arial" panose="020B0604020202020204" pitchFamily="34" charset="0"/>
              </a:rPr>
              <a:t>The standard form contract supplied by Ace contains a cancellation clause giving Ace the right to cancel the contract with 10 days notice. </a:t>
            </a:r>
            <a:r>
              <a:rPr lang="en-US" sz="2200" dirty="0">
                <a:ea typeface="Times New Roman" panose="02020603050405020304" pitchFamily="18" charset="0"/>
                <a:cs typeface="Arial" panose="020B0604020202020204" pitchFamily="34" charset="0"/>
              </a:rPr>
              <a:t>It also contains a clause that says that Chickens will pay for charges Ace incurs for transporting manufactured products across state lines. Neither Ace nor Chickens considers whether a frozen, eviscerated chicken is manufactured product. In an entirely unexpected move, the Interstate Commerce Commission declares that frozen, </a:t>
            </a:r>
            <a:r>
              <a:rPr lang="en-US" sz="2200" b="1" dirty="0">
                <a:ea typeface="Times New Roman" panose="02020603050405020304" pitchFamily="18" charset="0"/>
                <a:cs typeface="Arial" panose="020B0604020202020204" pitchFamily="34" charset="0"/>
              </a:rPr>
              <a:t>eviscerated chickens are a manufactured product </a:t>
            </a:r>
            <a:r>
              <a:rPr lang="en-US" sz="2200" dirty="0">
                <a:ea typeface="Times New Roman" panose="02020603050405020304" pitchFamily="18" charset="0"/>
                <a:cs typeface="Arial" panose="020B0604020202020204" pitchFamily="34" charset="0"/>
              </a:rPr>
              <a:t>and imposes charges on Ace Trucking. Which doctrines would you consider?</a:t>
            </a:r>
          </a:p>
          <a:p>
            <a:pPr marL="0">
              <a:spcBef>
                <a:spcPts val="0"/>
              </a:spcBef>
              <a:spcAft>
                <a:spcPts val="0"/>
              </a:spcAft>
            </a:pPr>
            <a:r>
              <a:rPr lang="en-US" sz="2200" dirty="0">
                <a:ea typeface="Times New Roman" panose="02020603050405020304" pitchFamily="18" charset="0"/>
                <a:cs typeface="Arial" panose="020B0604020202020204" pitchFamily="34" charset="0"/>
              </a:rPr>
              <a:t>(a) Consideration</a:t>
            </a:r>
          </a:p>
          <a:p>
            <a:pPr marL="0">
              <a:spcBef>
                <a:spcPts val="0"/>
              </a:spcBef>
              <a:spcAft>
                <a:spcPts val="0"/>
              </a:spcAft>
            </a:pPr>
            <a:r>
              <a:rPr lang="en-US" sz="2200" dirty="0">
                <a:ea typeface="Times New Roman" panose="02020603050405020304" pitchFamily="18" charset="0"/>
                <a:cs typeface="Arial" panose="020B0604020202020204" pitchFamily="34" charset="0"/>
              </a:rPr>
              <a:t>(b) Interpretation</a:t>
            </a:r>
          </a:p>
          <a:p>
            <a:pPr marL="0">
              <a:spcBef>
                <a:spcPts val="0"/>
              </a:spcBef>
              <a:spcAft>
                <a:spcPts val="0"/>
              </a:spcAft>
            </a:pPr>
            <a:r>
              <a:rPr lang="en-US" sz="2200" dirty="0">
                <a:ea typeface="Times New Roman" panose="02020603050405020304" pitchFamily="18" charset="0"/>
                <a:cs typeface="Arial" panose="020B0604020202020204" pitchFamily="34" charset="0"/>
              </a:rPr>
              <a:t>(c) Consideration first, then interpretation.</a:t>
            </a:r>
          </a:p>
          <a:p>
            <a:pPr marL="0">
              <a:spcBef>
                <a:spcPts val="0"/>
              </a:spcBef>
              <a:spcAft>
                <a:spcPts val="0"/>
              </a:spcAft>
            </a:pPr>
            <a:r>
              <a:rPr lang="en-US" sz="2200" dirty="0">
                <a:ea typeface="Times New Roman" panose="02020603050405020304" pitchFamily="18" charset="0"/>
                <a:cs typeface="Arial" panose="020B0604020202020204" pitchFamily="34" charset="0"/>
              </a:rPr>
              <a:t>(d) Interpretation first, then consideration.</a:t>
            </a:r>
            <a:endParaRPr lang="en-US" sz="2200" dirty="0">
              <a:ea typeface="Times New Roman" panose="02020603050405020304" pitchFamily="18" charset="0"/>
            </a:endParaRPr>
          </a:p>
          <a:p>
            <a:endParaRPr lang="en-US" dirty="0"/>
          </a:p>
        </p:txBody>
      </p:sp>
    </p:spTree>
    <p:extLst>
      <p:ext uri="{BB962C8B-B14F-4D97-AF65-F5344CB8AC3E}">
        <p14:creationId xmlns:p14="http://schemas.microsoft.com/office/powerpoint/2010/main" val="4246633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766C0-230C-4E2E-B711-EA67622452B9}"/>
              </a:ext>
            </a:extLst>
          </p:cNvPr>
          <p:cNvSpPr>
            <a:spLocks noGrp="1"/>
          </p:cNvSpPr>
          <p:nvPr>
            <p:ph type="title"/>
          </p:nvPr>
        </p:nvSpPr>
        <p:spPr/>
        <p:txBody>
          <a:bodyPr/>
          <a:lstStyle/>
          <a:p>
            <a:r>
              <a:rPr lang="en-US" dirty="0"/>
              <a:t>Victor/Victoria</a:t>
            </a:r>
          </a:p>
        </p:txBody>
      </p:sp>
      <p:sp>
        <p:nvSpPr>
          <p:cNvPr id="3" name="Content Placeholder 2">
            <a:extLst>
              <a:ext uri="{FF2B5EF4-FFF2-40B4-BE49-F238E27FC236}">
                <a16:creationId xmlns:a16="http://schemas.microsoft.com/office/drawing/2014/main" id="{49E2618E-0577-44BC-9075-C6C42706C201}"/>
              </a:ext>
            </a:extLst>
          </p:cNvPr>
          <p:cNvSpPr>
            <a:spLocks noGrp="1"/>
          </p:cNvSpPr>
          <p:nvPr>
            <p:ph idx="1"/>
          </p:nvPr>
        </p:nvSpPr>
        <p:spPr>
          <a:xfrm>
            <a:off x="609600" y="1163638"/>
            <a:ext cx="11277600" cy="4530725"/>
          </a:xfrm>
        </p:spPr>
        <p:txBody>
          <a:bodyPr/>
          <a:lstStyle/>
          <a:p>
            <a:pPr marL="0">
              <a:spcBef>
                <a:spcPts val="0"/>
              </a:spcBef>
              <a:spcAft>
                <a:spcPts val="0"/>
              </a:spcAft>
            </a:pPr>
            <a:r>
              <a:rPr lang="en-US" sz="2800" dirty="0">
                <a:solidFill>
                  <a:srgbClr val="000000"/>
                </a:solidFill>
                <a:ea typeface="Calibri" panose="020F0502020204030204" pitchFamily="34" charset="0"/>
                <a:cs typeface="Times New Roman" panose="02020603050405020304" pitchFamily="18" charset="0"/>
              </a:rPr>
              <a:t>Victor agrees to sell 10 barrels of beer to Victoria at $100 a barrel. As both Victor and Victoria know, the standard practice (and Victor’s practice) is to use 31 gallon wooden barrels, and they know—as everyone in the trade knows—that the barrels hold less than 31 gallons as the get older. No one complains. All accept deliveries of a mix of newer and older barrels. There is a statute that defines a barrel as 31½ gallons. </a:t>
            </a:r>
          </a:p>
          <a:p>
            <a:pPr marL="0">
              <a:spcBef>
                <a:spcPts val="0"/>
              </a:spcBef>
              <a:spcAft>
                <a:spcPts val="0"/>
              </a:spcAft>
            </a:pPr>
            <a:r>
              <a:rPr lang="en-US" sz="2800" dirty="0">
                <a:solidFill>
                  <a:srgbClr val="000000"/>
                </a:solidFill>
                <a:ea typeface="Calibri" panose="020F0502020204030204" pitchFamily="34" charset="0"/>
                <a:cs typeface="Times New Roman" panose="02020603050405020304" pitchFamily="18" charset="0"/>
              </a:rPr>
              <a:t>Victor delivers 10 barrels. The barrels are a mix of newer and older barrels. </a:t>
            </a:r>
            <a:r>
              <a:rPr lang="en-US" sz="2800" b="1" dirty="0">
                <a:solidFill>
                  <a:srgbClr val="000000"/>
                </a:solidFill>
                <a:ea typeface="Calibri" panose="020F0502020204030204" pitchFamily="34" charset="0"/>
                <a:cs typeface="Times New Roman" panose="02020603050405020304" pitchFamily="18" charset="0"/>
              </a:rPr>
              <a:t>Applying the Objective Intent Test</a:t>
            </a:r>
            <a:r>
              <a:rPr lang="en-US" sz="2800" dirty="0">
                <a:solidFill>
                  <a:srgbClr val="000000"/>
                </a:solidFill>
                <a:ea typeface="Calibri" panose="020F0502020204030204" pitchFamily="34" charset="0"/>
                <a:cs typeface="Times New Roman" panose="02020603050405020304" pitchFamily="18" charset="0"/>
              </a:rPr>
              <a:t>, did Victor breach his promise? </a:t>
            </a:r>
          </a:p>
          <a:p>
            <a:pPr marL="457200" indent="-457200">
              <a:spcBef>
                <a:spcPts val="0"/>
              </a:spcBef>
              <a:spcAft>
                <a:spcPts val="0"/>
              </a:spcAft>
              <a:buSzPct val="100000"/>
              <a:buFont typeface="+mj-lt"/>
              <a:buAutoNum type="alphaLcParenR"/>
            </a:pPr>
            <a:r>
              <a:rPr lang="en-US" sz="2800" dirty="0">
                <a:solidFill>
                  <a:srgbClr val="000000"/>
                </a:solidFill>
                <a:ea typeface="Calibri" panose="020F0502020204030204" pitchFamily="34" charset="0"/>
                <a:cs typeface="Times New Roman" panose="02020603050405020304" pitchFamily="18" charset="0"/>
              </a:rPr>
              <a:t>Yes</a:t>
            </a:r>
          </a:p>
          <a:p>
            <a:pPr marL="457200" indent="-457200">
              <a:spcBef>
                <a:spcPts val="0"/>
              </a:spcBef>
              <a:spcAft>
                <a:spcPts val="0"/>
              </a:spcAft>
              <a:buSzPct val="100000"/>
              <a:buFont typeface="+mj-lt"/>
              <a:buAutoNum type="alphaLcParenR"/>
            </a:pPr>
            <a:r>
              <a:rPr lang="en-US" sz="2800" dirty="0">
                <a:solidFill>
                  <a:srgbClr val="000000"/>
                </a:solidFill>
                <a:ea typeface="Calibri" panose="020F0502020204030204" pitchFamily="34" charset="0"/>
                <a:cs typeface="Times New Roman" panose="02020603050405020304" pitchFamily="18" charset="0"/>
              </a:rPr>
              <a:t>No</a:t>
            </a:r>
          </a:p>
          <a:p>
            <a:endParaRPr lang="en-US" dirty="0"/>
          </a:p>
        </p:txBody>
      </p:sp>
    </p:spTree>
    <p:extLst>
      <p:ext uri="{BB962C8B-B14F-4D97-AF65-F5344CB8AC3E}">
        <p14:creationId xmlns:p14="http://schemas.microsoft.com/office/powerpoint/2010/main" val="1936289844"/>
      </p:ext>
    </p:extLst>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2804</TotalTime>
  <Words>2252</Words>
  <Application>Microsoft Office PowerPoint</Application>
  <PresentationFormat>Widescreen</PresentationFormat>
  <Paragraphs>72</Paragraphs>
  <Slides>14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Garamond</vt:lpstr>
      <vt:lpstr>Times New Roman</vt:lpstr>
      <vt:lpstr>Verdana</vt:lpstr>
      <vt:lpstr>Wingdings</vt:lpstr>
      <vt:lpstr>Edge</vt:lpstr>
      <vt:lpstr>Interpretation Review (Plus Some Consideration Questions)</vt:lpstr>
      <vt:lpstr>Fiesta Pizza Without Thinking</vt:lpstr>
      <vt:lpstr>Power To The People</vt:lpstr>
      <vt:lpstr>PowerPoint Presentation</vt:lpstr>
      <vt:lpstr>Hog Maws and Chitterlings</vt:lpstr>
      <vt:lpstr>Currently Most Popular Music</vt:lpstr>
      <vt:lpstr>Red Or Blue?</vt:lpstr>
      <vt:lpstr>Frozen, Eviserated Chickens</vt:lpstr>
      <vt:lpstr>Victor/Victoria</vt:lpstr>
      <vt:lpstr>Victor/Victoria</vt:lpstr>
      <vt:lpstr>Aunt Tillie and Charley</vt:lpstr>
      <vt:lpstr>Oswald v. Allen</vt:lpstr>
      <vt:lpstr>Sally and Scrooge</vt:lpstr>
      <vt:lpstr>Careless Collectors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Wrap Contracts</dc:title>
  <dc:creator>Richard</dc:creator>
  <cp:lastModifiedBy>Richard Warner</cp:lastModifiedBy>
  <cp:revision>476</cp:revision>
  <dcterms:created xsi:type="dcterms:W3CDTF">2004-02-06T21:25:14Z</dcterms:created>
  <dcterms:modified xsi:type="dcterms:W3CDTF">2022-09-15T13:39:24Z</dcterms:modified>
</cp:coreProperties>
</file>